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Arimo Bold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nva Sans" panose="020B0604020202020204" charset="0"/>
      <p:regular r:id="rId34"/>
    </p:embeddedFont>
    <p:embeddedFont>
      <p:font typeface="Canva Sans Bold" panose="020B0604020202020204" charset="0"/>
      <p:regular r:id="rId35"/>
    </p:embeddedFont>
    <p:embeddedFont>
      <p:font typeface="HK Grotesk" panose="020B0604020202020204" charset="0"/>
      <p:regular r:id="rId36"/>
    </p:embeddedFont>
    <p:embeddedFont>
      <p:font typeface="HK Grotesk Bold" panose="020B0604020202020204" charset="0"/>
      <p:regular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oppins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933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6EF45-F2A9-45E5-B76E-B813DD5AE63A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E49EA-31C6-428C-9190-C9AA9994D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8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6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4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6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2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7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9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aiesec-ruhuna.github.io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29.png"/><Relationship Id="rId7" Type="http://schemas.openxmlformats.org/officeDocument/2006/relationships/image" Target="../media/image44.jpeg"/><Relationship Id="rId12" Type="http://schemas.openxmlformats.org/officeDocument/2006/relationships/image" Target="../media/image49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47.jpeg"/><Relationship Id="rId4" Type="http://schemas.openxmlformats.org/officeDocument/2006/relationships/image" Target="../media/image30.svg"/><Relationship Id="rId9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7.sv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755537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3"/>
              <a:stretch>
                <a:fillRect l="-10093" r="-1009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>
            <a:off x="-2207850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445172" y="-6442248"/>
            <a:ext cx="13091742" cy="13044818"/>
          </a:xfrm>
          <a:custGeom>
            <a:avLst/>
            <a:gdLst/>
            <a:ahLst/>
            <a:cxnLst/>
            <a:rect l="l" t="t" r="r" b="b"/>
            <a:pathLst>
              <a:path w="13091742" h="13044818">
                <a:moveTo>
                  <a:pt x="0" y="0"/>
                </a:moveTo>
                <a:lnTo>
                  <a:pt x="13091743" y="0"/>
                </a:lnTo>
                <a:lnTo>
                  <a:pt x="13091743" y="13044818"/>
                </a:lnTo>
                <a:lnTo>
                  <a:pt x="0" y="13044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1000" y="6892542"/>
            <a:ext cx="5201809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ICT3283 – Group Project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Group Number 14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Group Name : Techies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Supervisor: [Supervisor Name]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Date: 14th February 2025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83330" y="2500124"/>
            <a:ext cx="9857982" cy="204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8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Web Application </a:t>
            </a:r>
          </a:p>
          <a:p>
            <a:pPr algn="l">
              <a:lnSpc>
                <a:spcPts val="7840"/>
              </a:lnSpc>
            </a:pPr>
            <a:r>
              <a:rPr lang="en-US" sz="8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for AIESEC in Ruhuna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12321" y="7557704"/>
            <a:ext cx="6435209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Group Members: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TG/2021/1031 – K.K.Christina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TG/2021/1045 – M.N.F. Sajeeya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TG/2021/1051 – I.S.Palangasinghe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TG/2021/1067 – Hewage N.U.M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4998245" y="1610983"/>
            <a:ext cx="171113" cy="148184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61975" y="4238244"/>
            <a:ext cx="17259300" cy="4271677"/>
          </a:xfrm>
          <a:custGeom>
            <a:avLst/>
            <a:gdLst/>
            <a:ahLst/>
            <a:cxnLst/>
            <a:rect l="l" t="t" r="r" b="b"/>
            <a:pathLst>
              <a:path w="17259300" h="4271677">
                <a:moveTo>
                  <a:pt x="0" y="0"/>
                </a:moveTo>
                <a:lnTo>
                  <a:pt x="17259300" y="0"/>
                </a:lnTo>
                <a:lnTo>
                  <a:pt x="17259300" y="4271677"/>
                </a:lnTo>
                <a:lnTo>
                  <a:pt x="0" y="427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5876" y="9258300"/>
            <a:ext cx="10287521" cy="591532"/>
          </a:xfrm>
          <a:custGeom>
            <a:avLst/>
            <a:gdLst/>
            <a:ahLst/>
            <a:cxnLst/>
            <a:rect l="l" t="t" r="r" b="b"/>
            <a:pathLst>
              <a:path w="10287521" h="591532">
                <a:moveTo>
                  <a:pt x="0" y="0"/>
                </a:moveTo>
                <a:lnTo>
                  <a:pt x="10287522" y="0"/>
                </a:lnTo>
                <a:lnTo>
                  <a:pt x="10287522" y="591532"/>
                </a:lnTo>
                <a:lnTo>
                  <a:pt x="0" y="591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7699" y="1240863"/>
            <a:ext cx="6032386" cy="116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  <a:spcBef>
                <a:spcPct val="0"/>
              </a:spcBef>
            </a:pPr>
            <a:r>
              <a:rPr lang="en-US" sz="683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Time 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1975" y="4209669"/>
            <a:ext cx="3202011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Requirements Gethering and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1975" y="5549463"/>
            <a:ext cx="8310950" cy="103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•Gather client requirements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•Analyze business needs 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•Define project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1772" y="4209669"/>
            <a:ext cx="3016193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Design and Development Stage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26908" y="5549463"/>
            <a:ext cx="3055152" cy="137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•Design user interfaces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•develop mobile and backend applications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•integrate databases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1076" y="5549463"/>
            <a:ext cx="2764124" cy="171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•Conduct unit testing, integration testing, and user acceptance testing to ensure functionality and reliability.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10980" y="4333494"/>
            <a:ext cx="3142418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Testing and Quality Assurance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39173" y="4333494"/>
            <a:ext cx="3649797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Deployment and 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40501" y="5378013"/>
            <a:ext cx="3225463" cy="20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•Deploy applications to production environment 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•Configure systems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•Ensure smooth transition from development to live environment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82060" y="4504944"/>
            <a:ext cx="17259300" cy="34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Training and Support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24363" y="5549463"/>
            <a:ext cx="2996912" cy="103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•Offer ongoing support and maintenance post-deployment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66247" y="9258300"/>
            <a:ext cx="7066896" cy="591532"/>
          </a:xfrm>
          <a:custGeom>
            <a:avLst/>
            <a:gdLst/>
            <a:ahLst/>
            <a:cxnLst/>
            <a:rect l="l" t="t" r="r" b="b"/>
            <a:pathLst>
              <a:path w="7066896" h="591532">
                <a:moveTo>
                  <a:pt x="0" y="0"/>
                </a:moveTo>
                <a:lnTo>
                  <a:pt x="7066896" y="0"/>
                </a:lnTo>
                <a:lnTo>
                  <a:pt x="7066896" y="591532"/>
                </a:lnTo>
                <a:lnTo>
                  <a:pt x="0" y="591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57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90675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 Weeks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23843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8 Weeks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47931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 Weeks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83058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 Weeks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88970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 Weeks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05233" y="9706610"/>
            <a:ext cx="2775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4998245" y="1610983"/>
            <a:ext cx="171113" cy="148184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787699" y="30861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486400" y="3086100"/>
          <a:ext cx="12143714" cy="3352800"/>
        </p:xfrm>
        <a:graphic>
          <a:graphicData uri="http://schemas.openxmlformats.org/drawingml/2006/table">
            <a:tbl>
              <a:tblPr/>
              <a:tblGrid>
                <a:gridCol w="6071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262B2B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Web Hosting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262B2B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15000 LKR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21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 Domain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21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3600 LKR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18600 LKR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87699" y="1240863"/>
            <a:ext cx="6635951" cy="116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  <a:spcBef>
                <a:spcPct val="0"/>
              </a:spcBef>
            </a:pPr>
            <a:r>
              <a:rPr lang="en-US" sz="683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Estimated Costs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77479" y="9706610"/>
            <a:ext cx="15538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1703" y="4597376"/>
            <a:ext cx="3341806" cy="257559"/>
            <a:chOff x="0" y="0"/>
            <a:chExt cx="1977379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745070" y="365106"/>
            <a:ext cx="6243721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 b="1">
                <a:solidFill>
                  <a:srgbClr val="2973D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Risk Assessment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96653" y="3246519"/>
            <a:ext cx="3341806" cy="257559"/>
            <a:chOff x="0" y="0"/>
            <a:chExt cx="1977379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5626591" y="3264497"/>
            <a:ext cx="275593" cy="240948"/>
            <a:chOff x="0" y="0"/>
            <a:chExt cx="1930400" cy="16877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02027" y="2100366"/>
            <a:ext cx="1342116" cy="134211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95050" y="2193390"/>
            <a:ext cx="1156068" cy="115606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973084" y="2043711"/>
            <a:ext cx="1173505" cy="1388885"/>
            <a:chOff x="0" y="0"/>
            <a:chExt cx="637363" cy="7543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95050" y="2043711"/>
            <a:ext cx="1156068" cy="115606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3542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941515" y="3351994"/>
            <a:ext cx="3822872" cy="0"/>
          </a:xfrm>
          <a:prstGeom prst="line">
            <a:avLst/>
          </a:prstGeom>
          <a:ln w="8572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686223" y="2210158"/>
            <a:ext cx="580430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19213" y="2109891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Technical Risks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19213" y="2434249"/>
            <a:ext cx="9147717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rPr>
              <a:t>Issues with system integration and security.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02027" y="4717190"/>
            <a:ext cx="4582835" cy="1479056"/>
            <a:chOff x="0" y="0"/>
            <a:chExt cx="6110446" cy="1972075"/>
          </a:xfrm>
        </p:grpSpPr>
        <p:grpSp>
          <p:nvGrpSpPr>
            <p:cNvPr id="22" name="Group 22"/>
            <p:cNvGrpSpPr/>
            <p:nvPr/>
          </p:nvGrpSpPr>
          <p:grpSpPr>
            <a:xfrm>
              <a:off x="792835" y="1603744"/>
              <a:ext cx="4455742" cy="343412"/>
              <a:chOff x="0" y="0"/>
              <a:chExt cx="1977379" cy="152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77379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77379" h="152400">
                    <a:moveTo>
                      <a:pt x="0" y="0"/>
                    </a:moveTo>
                    <a:lnTo>
                      <a:pt x="1977379" y="0"/>
                    </a:lnTo>
                    <a:lnTo>
                      <a:pt x="1977379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5766086" y="1627715"/>
              <a:ext cx="367457" cy="321264"/>
              <a:chOff x="0" y="0"/>
              <a:chExt cx="1930400" cy="168772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687728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687728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0" y="75540"/>
              <a:ext cx="1789487" cy="17894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124032" y="199571"/>
              <a:ext cx="1541424" cy="154142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894744" y="0"/>
              <a:ext cx="1564673" cy="1851847"/>
              <a:chOff x="0" y="0"/>
              <a:chExt cx="637363" cy="75434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7363" cy="75434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75434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754342"/>
                    </a:lnTo>
                    <a:lnTo>
                      <a:pt x="0" y="7543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24032" y="0"/>
              <a:ext cx="1541424" cy="1541424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</p:sp>
        </p:grpSp>
        <p:sp>
          <p:nvSpPr>
            <p:cNvPr id="34" name="AutoShape 34"/>
            <p:cNvSpPr/>
            <p:nvPr/>
          </p:nvSpPr>
          <p:spPr>
            <a:xfrm>
              <a:off x="852651" y="1744377"/>
              <a:ext cx="5097163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2719213" y="4930775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Communication Breakdowns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19213" y="5255133"/>
            <a:ext cx="4034296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Misunderstandings or delayed feedback.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302027" y="7375923"/>
            <a:ext cx="4462361" cy="1460366"/>
            <a:chOff x="0" y="0"/>
            <a:chExt cx="5949814" cy="1947155"/>
          </a:xfrm>
        </p:grpSpPr>
        <p:grpSp>
          <p:nvGrpSpPr>
            <p:cNvPr id="38" name="Group 38"/>
            <p:cNvGrpSpPr/>
            <p:nvPr/>
          </p:nvGrpSpPr>
          <p:grpSpPr>
            <a:xfrm>
              <a:off x="792835" y="1603744"/>
              <a:ext cx="4455742" cy="343412"/>
              <a:chOff x="0" y="0"/>
              <a:chExt cx="1977379" cy="1524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977379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77379" h="152400">
                    <a:moveTo>
                      <a:pt x="0" y="0"/>
                    </a:moveTo>
                    <a:lnTo>
                      <a:pt x="1977379" y="0"/>
                    </a:lnTo>
                    <a:lnTo>
                      <a:pt x="1977379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75540"/>
              <a:ext cx="1789487" cy="17894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124032" y="199571"/>
              <a:ext cx="1541424" cy="1541424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>
              <a:off x="894744" y="0"/>
              <a:ext cx="1564673" cy="1851847"/>
              <a:chOff x="0" y="0"/>
              <a:chExt cx="637363" cy="754342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7363" cy="75434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75434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754342"/>
                    </a:lnTo>
                    <a:lnTo>
                      <a:pt x="0" y="7543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>
              <a:off x="124032" y="0"/>
              <a:ext cx="1541424" cy="1541424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</p:sp>
        </p:grpSp>
        <p:sp>
          <p:nvSpPr>
            <p:cNvPr id="48" name="AutoShape 48"/>
            <p:cNvSpPr/>
            <p:nvPr/>
          </p:nvSpPr>
          <p:spPr>
            <a:xfrm>
              <a:off x="852651" y="1744377"/>
              <a:ext cx="5097163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9" name="TextBox 49"/>
          <p:cNvSpPr txBox="1"/>
          <p:nvPr/>
        </p:nvSpPr>
        <p:spPr>
          <a:xfrm>
            <a:off x="2719213" y="7561687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Resource Constraints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19213" y="7886045"/>
            <a:ext cx="8576846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Limited team availability and expertise.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201625" y="3584730"/>
            <a:ext cx="7461493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Dependency Risks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11819" y="6241712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Scope Creep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11819" y="6566070"/>
            <a:ext cx="7233251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Uncontrolled feature additions causing delays.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3881768" y="5929884"/>
            <a:ext cx="4520646" cy="1479056"/>
            <a:chOff x="0" y="0"/>
            <a:chExt cx="6027528" cy="1972075"/>
          </a:xfrm>
        </p:grpSpPr>
        <p:grpSp>
          <p:nvGrpSpPr>
            <p:cNvPr id="55" name="Group 55"/>
            <p:cNvGrpSpPr/>
            <p:nvPr/>
          </p:nvGrpSpPr>
          <p:grpSpPr>
            <a:xfrm>
              <a:off x="4238041" y="75540"/>
              <a:ext cx="1789487" cy="1789487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4362073" y="199571"/>
              <a:ext cx="1541424" cy="1541424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3486419" y="146142"/>
              <a:ext cx="1564673" cy="1705705"/>
              <a:chOff x="0" y="0"/>
              <a:chExt cx="637363" cy="694812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7363" cy="69481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69481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694812"/>
                    </a:lnTo>
                    <a:lnTo>
                      <a:pt x="0" y="6948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1" name="AutoShape 61"/>
            <p:cNvSpPr/>
            <p:nvPr/>
          </p:nvSpPr>
          <p:spPr>
            <a:xfrm>
              <a:off x="178026" y="1744377"/>
              <a:ext cx="4919137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2" name="Group 62"/>
            <p:cNvGrpSpPr/>
            <p:nvPr/>
          </p:nvGrpSpPr>
          <p:grpSpPr>
            <a:xfrm rot="5400000">
              <a:off x="-23097" y="1627715"/>
              <a:ext cx="367457" cy="321264"/>
              <a:chOff x="0" y="0"/>
              <a:chExt cx="1930400" cy="1687728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930400" cy="1687728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687728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4362073" y="0"/>
              <a:ext cx="1541424" cy="1541424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</p:sp>
        </p:grpSp>
      </p:grpSp>
      <p:grpSp>
        <p:nvGrpSpPr>
          <p:cNvPr id="66" name="Group 66"/>
          <p:cNvGrpSpPr/>
          <p:nvPr/>
        </p:nvGrpSpPr>
        <p:grpSpPr>
          <a:xfrm>
            <a:off x="3881768" y="3308844"/>
            <a:ext cx="4520646" cy="1479056"/>
            <a:chOff x="0" y="0"/>
            <a:chExt cx="6027528" cy="1972075"/>
          </a:xfrm>
        </p:grpSpPr>
        <p:grpSp>
          <p:nvGrpSpPr>
            <p:cNvPr id="67" name="Group 67"/>
            <p:cNvGrpSpPr/>
            <p:nvPr/>
          </p:nvGrpSpPr>
          <p:grpSpPr>
            <a:xfrm>
              <a:off x="4238041" y="75540"/>
              <a:ext cx="1789487" cy="1789487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4362073" y="199571"/>
              <a:ext cx="1541424" cy="1541424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3486419" y="146142"/>
              <a:ext cx="1564673" cy="1705705"/>
              <a:chOff x="0" y="0"/>
              <a:chExt cx="637363" cy="694812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7363" cy="69481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69481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694812"/>
                    </a:lnTo>
                    <a:lnTo>
                      <a:pt x="0" y="6948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3" name="AutoShape 73"/>
            <p:cNvSpPr/>
            <p:nvPr/>
          </p:nvSpPr>
          <p:spPr>
            <a:xfrm>
              <a:off x="178026" y="1744377"/>
              <a:ext cx="4919137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4" name="Group 74"/>
            <p:cNvGrpSpPr/>
            <p:nvPr/>
          </p:nvGrpSpPr>
          <p:grpSpPr>
            <a:xfrm rot="5400000">
              <a:off x="-23097" y="1627715"/>
              <a:ext cx="367457" cy="321264"/>
              <a:chOff x="0" y="0"/>
              <a:chExt cx="1930400" cy="1687728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1930400" cy="1687728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687728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4362073" y="0"/>
              <a:ext cx="1541424" cy="1541424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</p:sp>
        </p:grpSp>
      </p:grpSp>
      <p:sp>
        <p:nvSpPr>
          <p:cNvPr id="78" name="TextBox 78"/>
          <p:cNvSpPr txBox="1"/>
          <p:nvPr/>
        </p:nvSpPr>
        <p:spPr>
          <a:xfrm>
            <a:off x="2201625" y="3909088"/>
            <a:ext cx="4806011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rPr>
              <a:t>Problems with third-party APIs and compliance.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429959" y="3531432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7443288" y="6137621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693188" y="7574780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693188" y="4950767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</a:p>
        </p:txBody>
      </p:sp>
      <p:sp>
        <p:nvSpPr>
          <p:cNvPr id="83" name="Freeform 83"/>
          <p:cNvSpPr/>
          <p:nvPr/>
        </p:nvSpPr>
        <p:spPr>
          <a:xfrm rot="-10800000" flipH="1">
            <a:off x="9898460" y="-6843366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13088972" y="0"/>
                </a:moveTo>
                <a:lnTo>
                  <a:pt x="0" y="0"/>
                </a:lnTo>
                <a:lnTo>
                  <a:pt x="0" y="9971416"/>
                </a:lnTo>
                <a:lnTo>
                  <a:pt x="13088972" y="9971416"/>
                </a:lnTo>
                <a:lnTo>
                  <a:pt x="130889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4" name="Group 84"/>
          <p:cNvGrpSpPr/>
          <p:nvPr/>
        </p:nvGrpSpPr>
        <p:grpSpPr>
          <a:xfrm>
            <a:off x="11531022" y="4516522"/>
            <a:ext cx="3341806" cy="257559"/>
            <a:chOff x="0" y="0"/>
            <a:chExt cx="1977379" cy="1524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0015972" y="3165665"/>
            <a:ext cx="3341806" cy="257559"/>
            <a:chOff x="0" y="0"/>
            <a:chExt cx="1977379" cy="1524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8" name="Group 88"/>
          <p:cNvGrpSpPr/>
          <p:nvPr/>
        </p:nvGrpSpPr>
        <p:grpSpPr>
          <a:xfrm rot="-5400000">
            <a:off x="13745910" y="3183643"/>
            <a:ext cx="275593" cy="240948"/>
            <a:chOff x="0" y="0"/>
            <a:chExt cx="1930400" cy="1687728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9421345" y="2019512"/>
            <a:ext cx="1342116" cy="1342116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9514369" y="2112535"/>
            <a:ext cx="1156068" cy="1156068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10092403" y="1962857"/>
            <a:ext cx="1173505" cy="1388885"/>
            <a:chOff x="0" y="0"/>
            <a:chExt cx="637363" cy="754342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9514369" y="1962857"/>
            <a:ext cx="1156068" cy="1156068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3542"/>
            </a:solidFill>
          </p:spPr>
        </p:sp>
      </p:grpSp>
      <p:sp>
        <p:nvSpPr>
          <p:cNvPr id="98" name="AutoShape 98"/>
          <p:cNvSpPr/>
          <p:nvPr/>
        </p:nvSpPr>
        <p:spPr>
          <a:xfrm>
            <a:off x="10060834" y="3314002"/>
            <a:ext cx="3822872" cy="0"/>
          </a:xfrm>
          <a:prstGeom prst="line">
            <a:avLst/>
          </a:prstGeom>
          <a:ln w="8572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9" name="TextBox 99"/>
          <p:cNvSpPr txBox="1"/>
          <p:nvPr/>
        </p:nvSpPr>
        <p:spPr>
          <a:xfrm>
            <a:off x="9805542" y="2129303"/>
            <a:ext cx="580430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0838532" y="2353395"/>
            <a:ext cx="9147717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rPr>
              <a:t>Resistance to change and lack of training.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0320944" y="3503876"/>
            <a:ext cx="7461493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Security Threats</a:t>
            </a:r>
          </a:p>
        </p:txBody>
      </p:sp>
      <p:grpSp>
        <p:nvGrpSpPr>
          <p:cNvPr id="102" name="Group 102"/>
          <p:cNvGrpSpPr/>
          <p:nvPr/>
        </p:nvGrpSpPr>
        <p:grpSpPr>
          <a:xfrm>
            <a:off x="12001087" y="3227989"/>
            <a:ext cx="4520646" cy="1479056"/>
            <a:chOff x="0" y="0"/>
            <a:chExt cx="6027528" cy="1972075"/>
          </a:xfrm>
        </p:grpSpPr>
        <p:grpSp>
          <p:nvGrpSpPr>
            <p:cNvPr id="103" name="Group 103"/>
            <p:cNvGrpSpPr/>
            <p:nvPr/>
          </p:nvGrpSpPr>
          <p:grpSpPr>
            <a:xfrm>
              <a:off x="4238041" y="75540"/>
              <a:ext cx="1789487" cy="1789487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4362073" y="199571"/>
              <a:ext cx="1541424" cy="1541424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3486419" y="146142"/>
              <a:ext cx="1564673" cy="1705705"/>
              <a:chOff x="0" y="0"/>
              <a:chExt cx="637363" cy="694812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7363" cy="69481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69481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694812"/>
                    </a:lnTo>
                    <a:lnTo>
                      <a:pt x="0" y="6948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9" name="AutoShape 109"/>
            <p:cNvSpPr/>
            <p:nvPr/>
          </p:nvSpPr>
          <p:spPr>
            <a:xfrm>
              <a:off x="178026" y="1744377"/>
              <a:ext cx="4919137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10" name="Group 110"/>
            <p:cNvGrpSpPr/>
            <p:nvPr/>
          </p:nvGrpSpPr>
          <p:grpSpPr>
            <a:xfrm rot="5400000">
              <a:off x="-23097" y="1627715"/>
              <a:ext cx="367457" cy="321264"/>
              <a:chOff x="0" y="0"/>
              <a:chExt cx="1930400" cy="1687728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1930400" cy="1687728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687728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grpSp>
          <p:nvGrpSpPr>
            <p:cNvPr id="112" name="Group 112"/>
            <p:cNvGrpSpPr/>
            <p:nvPr/>
          </p:nvGrpSpPr>
          <p:grpSpPr>
            <a:xfrm>
              <a:off x="4362073" y="0"/>
              <a:ext cx="1541424" cy="1541424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</p:sp>
        </p:grpSp>
      </p:grpSp>
      <p:sp>
        <p:nvSpPr>
          <p:cNvPr id="114" name="TextBox 114"/>
          <p:cNvSpPr txBox="1"/>
          <p:nvPr/>
        </p:nvSpPr>
        <p:spPr>
          <a:xfrm>
            <a:off x="10320944" y="3828234"/>
            <a:ext cx="4806011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rPr>
              <a:t>Risks of breaches and vulnerabilities.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9812507" y="7493925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9812507" y="4869913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5536530" y="3401907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0839661" y="1972382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User Adoption Issues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8914209" y="9706610"/>
            <a:ext cx="110176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99" b="-8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8997" y="2751025"/>
            <a:ext cx="4927377" cy="6478934"/>
            <a:chOff x="0" y="0"/>
            <a:chExt cx="1913890" cy="2516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1765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56338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680311" y="2751025"/>
            <a:ext cx="4927377" cy="6478934"/>
            <a:chOff x="0" y="0"/>
            <a:chExt cx="1913890" cy="25165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7044703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2161626" y="2751025"/>
            <a:ext cx="4927377" cy="6478934"/>
            <a:chOff x="0" y="0"/>
            <a:chExt cx="1913890" cy="25165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1252601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0" y="615315"/>
            <a:ext cx="18288000" cy="1703909"/>
            <a:chOff x="0" y="0"/>
            <a:chExt cx="6671512" cy="6215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1512" cy="621591"/>
            </a:xfrm>
            <a:custGeom>
              <a:avLst/>
              <a:gdLst/>
              <a:ahLst/>
              <a:cxnLst/>
              <a:rect l="l" t="t" r="r" b="b"/>
              <a:pathLst>
                <a:path w="6671512" h="621591">
                  <a:moveTo>
                    <a:pt x="0" y="0"/>
                  </a:moveTo>
                  <a:lnTo>
                    <a:pt x="6671512" y="0"/>
                  </a:lnTo>
                  <a:lnTo>
                    <a:pt x="6671512" y="621591"/>
                  </a:lnTo>
                  <a:lnTo>
                    <a:pt x="0" y="6215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563388" y="4822127"/>
            <a:ext cx="4118225" cy="240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ement user registration with email verification.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 secure login/logout system 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Create forgot password and account recovery features.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2224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User Authentication &amp; Roles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4703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Role Management &amp; Permissions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66202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Security &amp; Authentication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4888" y="4890237"/>
            <a:ext cx="4118225" cy="274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efine admin, committee members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role-based access control (RBAC) to restrict functionalities.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Manage user profile updates and settings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566202" y="5177028"/>
            <a:ext cx="4118225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9"/>
              </a:lnSpc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Encrypt passwords using hashing algorithms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8997" y="1022128"/>
            <a:ext cx="15890007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C2120"/>
                </a:solidFill>
                <a:latin typeface="HK Grotesk"/>
                <a:ea typeface="HK Grotesk"/>
                <a:cs typeface="HK Grotesk"/>
                <a:sym typeface="HK Grotesk"/>
              </a:rPr>
              <a:t>TG/2021/1067 - User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10578" y="9706610"/>
            <a:ext cx="130446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99" b="-8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8997" y="2751025"/>
            <a:ext cx="4927377" cy="6478934"/>
            <a:chOff x="0" y="0"/>
            <a:chExt cx="1913890" cy="2516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1765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56338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680311" y="2751025"/>
            <a:ext cx="4927377" cy="6478934"/>
            <a:chOff x="0" y="0"/>
            <a:chExt cx="1913890" cy="25165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7044703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2161626" y="2751025"/>
            <a:ext cx="4927377" cy="6478934"/>
            <a:chOff x="0" y="0"/>
            <a:chExt cx="1913890" cy="25165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1252601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0" y="615315"/>
            <a:ext cx="18288000" cy="1703909"/>
            <a:chOff x="0" y="0"/>
            <a:chExt cx="6671512" cy="6215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1512" cy="621591"/>
            </a:xfrm>
            <a:custGeom>
              <a:avLst/>
              <a:gdLst/>
              <a:ahLst/>
              <a:cxnLst/>
              <a:rect l="l" t="t" r="r" b="b"/>
              <a:pathLst>
                <a:path w="6671512" h="621591">
                  <a:moveTo>
                    <a:pt x="0" y="0"/>
                  </a:moveTo>
                  <a:lnTo>
                    <a:pt x="6671512" y="0"/>
                  </a:lnTo>
                  <a:lnTo>
                    <a:pt x="6671512" y="621591"/>
                  </a:lnTo>
                  <a:lnTo>
                    <a:pt x="0" y="6215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92224" y="4822127"/>
            <a:ext cx="4118225" cy="240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evelop an interface for task creation and assignment.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Enable task prioritization (urgent, normal, low priority).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Assign tasks to multiple members with deadlines.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2224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Task Assignment &amp; Tracking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4703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Dashboard &amp; Progress Tracking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66202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Notifications &amp; Reminders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20470" y="4730789"/>
            <a:ext cx="4118225" cy="309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reate a personalized user dashboard showing assigned tasks.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Display task progress (Not Started, In Progress, Completed).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filter &amp; search functionality for tasks.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598289" y="4943475"/>
            <a:ext cx="4118225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alerts task deadlines.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1662" y="1022128"/>
            <a:ext cx="15890007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C2120"/>
                </a:solidFill>
                <a:latin typeface="HK Grotesk"/>
                <a:ea typeface="HK Grotesk"/>
                <a:cs typeface="HK Grotesk"/>
                <a:sym typeface="HK Grotesk"/>
              </a:rPr>
              <a:t>TG/2021/1031 - Task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3851" y="9706610"/>
            <a:ext cx="12132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99" b="-8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71" y="2751025"/>
            <a:ext cx="4381586" cy="5761280"/>
            <a:chOff x="0" y="0"/>
            <a:chExt cx="1913890" cy="2516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1765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379848" y="4632614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621031" y="2764051"/>
            <a:ext cx="4557581" cy="5748254"/>
            <a:chOff x="0" y="0"/>
            <a:chExt cx="1770254" cy="22327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0254" cy="2232734"/>
            </a:xfrm>
            <a:custGeom>
              <a:avLst/>
              <a:gdLst/>
              <a:ahLst/>
              <a:cxnLst/>
              <a:rect l="l" t="t" r="r" b="b"/>
              <a:pathLst>
                <a:path w="1770254" h="2232734">
                  <a:moveTo>
                    <a:pt x="0" y="0"/>
                  </a:moveTo>
                  <a:lnTo>
                    <a:pt x="1770254" y="0"/>
                  </a:lnTo>
                  <a:lnTo>
                    <a:pt x="1770254" y="2232734"/>
                  </a:lnTo>
                  <a:lnTo>
                    <a:pt x="0" y="2232734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4837689" y="4621827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302438" y="2748696"/>
            <a:ext cx="4381108" cy="5761280"/>
            <a:chOff x="0" y="0"/>
            <a:chExt cx="1701708" cy="22377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1708" cy="2237794"/>
            </a:xfrm>
            <a:custGeom>
              <a:avLst/>
              <a:gdLst/>
              <a:ahLst/>
              <a:cxnLst/>
              <a:rect l="l" t="t" r="r" b="b"/>
              <a:pathLst>
                <a:path w="1701708" h="2237794">
                  <a:moveTo>
                    <a:pt x="0" y="0"/>
                  </a:moveTo>
                  <a:lnTo>
                    <a:pt x="1701708" y="0"/>
                  </a:lnTo>
                  <a:lnTo>
                    <a:pt x="1701708" y="2237794"/>
                  </a:lnTo>
                  <a:lnTo>
                    <a:pt x="0" y="2237794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9302438" y="4630285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0" y="615315"/>
            <a:ext cx="18288000" cy="1703909"/>
            <a:chOff x="0" y="0"/>
            <a:chExt cx="6671512" cy="6215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1512" cy="621591"/>
            </a:xfrm>
            <a:custGeom>
              <a:avLst/>
              <a:gdLst/>
              <a:ahLst/>
              <a:cxnLst/>
              <a:rect l="l" t="t" r="r" b="b"/>
              <a:pathLst>
                <a:path w="6671512" h="621591">
                  <a:moveTo>
                    <a:pt x="0" y="0"/>
                  </a:moveTo>
                  <a:lnTo>
                    <a:pt x="6671512" y="0"/>
                  </a:lnTo>
                  <a:lnTo>
                    <a:pt x="6671512" y="621591"/>
                  </a:lnTo>
                  <a:lnTo>
                    <a:pt x="0" y="6215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20032" y="5114925"/>
            <a:ext cx="4118225" cy="20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evelop a form for event creation with date, time, and venue.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Allow modification &amp; cancellation of events.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7334" y="3429381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Creation &amp; Coordination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37689" y="3429381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Documents &amp; Logistics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42622" y="3528868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Registration &amp; Attendance Tracking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37689" y="5054634"/>
            <a:ext cx="4118225" cy="20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Upload 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booklets, notices, and guidelines.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Manage T-shirt pack orders, including size selection and quantities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46134" y="5112596"/>
            <a:ext cx="4118225" cy="171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Allow m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embers to register for events online.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Generate attendance reports for organizers.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0" y="1022128"/>
            <a:ext cx="17089003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C2120"/>
                </a:solidFill>
                <a:latin typeface="HK Grotesk"/>
                <a:ea typeface="HK Grotesk"/>
                <a:cs typeface="HK Grotesk"/>
                <a:sym typeface="HK Grotesk"/>
              </a:rPr>
              <a:t>TG/2021/1051 - Event Management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804285" y="9554528"/>
            <a:ext cx="189548" cy="189548"/>
            <a:chOff x="0" y="0"/>
            <a:chExt cx="252730" cy="252730"/>
          </a:xfrm>
        </p:grpSpPr>
        <p:sp>
          <p:nvSpPr>
            <p:cNvPr id="22" name="Freeform 22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7320" y="107950"/>
                    <a:pt x="124460" y="137160"/>
                    <a:pt x="109220" y="146050"/>
                  </a:cubicBezTo>
                  <a:cubicBezTo>
                    <a:pt x="97790" y="152400"/>
                    <a:pt x="86360" y="154940"/>
                    <a:pt x="72390" y="152400"/>
                  </a:cubicBezTo>
                  <a:cubicBezTo>
                    <a:pt x="54610" y="149860"/>
                    <a:pt x="24130" y="130810"/>
                    <a:pt x="1270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2550" y="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13769271" y="2764051"/>
            <a:ext cx="4381108" cy="5761280"/>
            <a:chOff x="0" y="0"/>
            <a:chExt cx="1701708" cy="22377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01708" cy="2237794"/>
            </a:xfrm>
            <a:custGeom>
              <a:avLst/>
              <a:gdLst/>
              <a:ahLst/>
              <a:cxnLst/>
              <a:rect l="l" t="t" r="r" b="b"/>
              <a:pathLst>
                <a:path w="1701708" h="2237794">
                  <a:moveTo>
                    <a:pt x="0" y="0"/>
                  </a:moveTo>
                  <a:lnTo>
                    <a:pt x="1701708" y="0"/>
                  </a:lnTo>
                  <a:lnTo>
                    <a:pt x="1701708" y="2237794"/>
                  </a:lnTo>
                  <a:lnTo>
                    <a:pt x="0" y="2237794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</p:sp>
      </p:grpSp>
      <p:sp>
        <p:nvSpPr>
          <p:cNvPr id="25" name="AutoShape 25"/>
          <p:cNvSpPr/>
          <p:nvPr/>
        </p:nvSpPr>
        <p:spPr>
          <a:xfrm>
            <a:off x="13769271" y="4645640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3809455" y="3544223"/>
            <a:ext cx="4340923" cy="49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Gallery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12967" y="4956501"/>
            <a:ext cx="4118225" cy="20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photo &amp; video upload feature.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Categorize event albums by type.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endParaRPr lang="en-US" sz="210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0" lvl="0" indent="0" algn="l">
              <a:lnSpc>
                <a:spcPts val="2709"/>
              </a:lnSpc>
            </a:pPr>
            <a:endParaRPr lang="en-US" sz="210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898493" y="9706610"/>
            <a:ext cx="15642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99" b="-8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8997" y="2751025"/>
            <a:ext cx="4927377" cy="6478934"/>
            <a:chOff x="0" y="0"/>
            <a:chExt cx="1913890" cy="2516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1765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56338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680311" y="2751025"/>
            <a:ext cx="4927377" cy="6478934"/>
            <a:chOff x="0" y="0"/>
            <a:chExt cx="1913890" cy="25165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7044703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0" y="615315"/>
            <a:ext cx="18288000" cy="1703909"/>
            <a:chOff x="0" y="0"/>
            <a:chExt cx="6671512" cy="6215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71512" cy="621591"/>
            </a:xfrm>
            <a:custGeom>
              <a:avLst/>
              <a:gdLst/>
              <a:ahLst/>
              <a:cxnLst/>
              <a:rect l="l" t="t" r="r" b="b"/>
              <a:pathLst>
                <a:path w="6671512" h="621591">
                  <a:moveTo>
                    <a:pt x="0" y="0"/>
                  </a:moveTo>
                  <a:lnTo>
                    <a:pt x="6671512" y="0"/>
                  </a:lnTo>
                  <a:lnTo>
                    <a:pt x="6671512" y="621591"/>
                  </a:lnTo>
                  <a:lnTo>
                    <a:pt x="0" y="6215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563388" y="5116668"/>
            <a:ext cx="4118225" cy="171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ement invoice generation with unique invoice IDs.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expense tracking system.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2224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Finance Management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44703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Birthday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56052" y="5114925"/>
            <a:ext cx="4118225" cy="171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ement an automated birthday reminder system.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Display upcoming birthdays on dashboards.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947557"/>
            <a:ext cx="18288000" cy="1367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5323">
                <a:solidFill>
                  <a:srgbClr val="1C2120"/>
                </a:solidFill>
                <a:latin typeface="HK Grotesk"/>
                <a:ea typeface="HK Grotesk"/>
                <a:cs typeface="HK Grotesk"/>
                <a:sym typeface="HK Grotesk"/>
              </a:rPr>
              <a:t>TG/2021/1045 - Finance,Announcement and Birthday Management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048789" y="3112213"/>
            <a:ext cx="4927377" cy="6478934"/>
            <a:chOff x="0" y="0"/>
            <a:chExt cx="1913890" cy="25165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453366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Announcement Management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453366" y="4656426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2306752" y="5114925"/>
            <a:ext cx="4634150" cy="216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6609" lvl="1" indent="-238304" algn="l">
              <a:lnSpc>
                <a:spcPts val="2847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Announcements Section:</a:t>
            </a:r>
          </a:p>
          <a:p>
            <a:pPr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Display important updates for all</a:t>
            </a:r>
          </a:p>
          <a:p>
            <a:pPr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members. </a:t>
            </a:r>
          </a:p>
          <a:p>
            <a:pPr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• Feedback &amp; Suggestions: </a:t>
            </a:r>
          </a:p>
          <a:p>
            <a:pPr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Allow   members to submit </a:t>
            </a:r>
          </a:p>
          <a:p>
            <a:pPr marL="0" lvl="0" indent="0"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feedback.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1529" y="9706610"/>
            <a:ext cx="16104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8573251" y="2532392"/>
            <a:ext cx="179318" cy="155289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98392" y="2164105"/>
            <a:ext cx="1975824" cy="1170045"/>
            <a:chOff x="0" y="0"/>
            <a:chExt cx="2634432" cy="1560060"/>
          </a:xfrm>
        </p:grpSpPr>
        <p:sp>
          <p:nvSpPr>
            <p:cNvPr id="5" name="AutoShape 5"/>
            <p:cNvSpPr/>
            <p:nvPr/>
          </p:nvSpPr>
          <p:spPr>
            <a:xfrm>
              <a:off x="0" y="1466295"/>
              <a:ext cx="1341397" cy="0"/>
            </a:xfrm>
            <a:prstGeom prst="line">
              <a:avLst/>
            </a:prstGeom>
            <a:ln w="93765" cap="flat">
              <a:solidFill>
                <a:srgbClr val="3586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293035" y="0"/>
              <a:ext cx="1341397" cy="0"/>
            </a:xfrm>
            <a:prstGeom prst="line">
              <a:avLst/>
            </a:prstGeom>
            <a:ln w="93765" cap="flat">
              <a:solidFill>
                <a:srgbClr val="3586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5400000">
              <a:off x="560470" y="733148"/>
              <a:ext cx="1544433" cy="0"/>
            </a:xfrm>
            <a:prstGeom prst="line">
              <a:avLst/>
            </a:prstGeom>
            <a:ln w="93765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AutoShape 8"/>
          <p:cNvSpPr/>
          <p:nvPr/>
        </p:nvSpPr>
        <p:spPr>
          <a:xfrm flipH="1">
            <a:off x="13244411" y="5374556"/>
            <a:ext cx="1034676" cy="2797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2303263" y="6946922"/>
            <a:ext cx="1006047" cy="0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279573" y="5339394"/>
            <a:ext cx="0" cy="2453111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116528" y="8081805"/>
            <a:ext cx="1006047" cy="0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1086304" y="6982083"/>
            <a:ext cx="1006047" cy="0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11116042" y="6952782"/>
            <a:ext cx="6533" cy="1129023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13244316" y="7754547"/>
            <a:ext cx="1034676" cy="2797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2132819" y="2243089"/>
            <a:ext cx="0" cy="6865626"/>
          </a:xfrm>
          <a:prstGeom prst="line">
            <a:avLst/>
          </a:prstGeom>
          <a:ln w="66675" cap="rnd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1589524" y="1700747"/>
            <a:ext cx="986606" cy="98660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646677" y="1757900"/>
            <a:ext cx="872300" cy="8723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553578" y="3202577"/>
            <a:ext cx="1158483" cy="1158483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620688" y="3269687"/>
            <a:ext cx="1024263" cy="1024263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553578" y="4785128"/>
            <a:ext cx="1158483" cy="1158483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1620688" y="4852238"/>
            <a:ext cx="1024263" cy="102426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1553578" y="6367680"/>
            <a:ext cx="1158483" cy="1158483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1620688" y="6434790"/>
            <a:ext cx="1024263" cy="1024263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553578" y="7950231"/>
            <a:ext cx="1158483" cy="1158483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1620688" y="8017341"/>
            <a:ext cx="1024263" cy="1024263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6609369" y="2199267"/>
            <a:ext cx="3992047" cy="1861599"/>
            <a:chOff x="0" y="0"/>
            <a:chExt cx="5322730" cy="2482132"/>
          </a:xfrm>
        </p:grpSpPr>
        <p:grpSp>
          <p:nvGrpSpPr>
            <p:cNvPr id="37" name="Group 37"/>
            <p:cNvGrpSpPr/>
            <p:nvPr/>
          </p:nvGrpSpPr>
          <p:grpSpPr>
            <a:xfrm rot="-10800000">
              <a:off x="0" y="0"/>
              <a:ext cx="5322730" cy="2482132"/>
              <a:chOff x="0" y="0"/>
              <a:chExt cx="18271613" cy="852054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 rot="5400000">
              <a:off x="219471" y="548523"/>
              <a:ext cx="561484" cy="486245"/>
              <a:chOff x="0" y="0"/>
              <a:chExt cx="6350000" cy="54991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943706" y="387282"/>
              <a:ext cx="4079318" cy="164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</a:pPr>
              <a:r>
                <a:rPr lang="en-US" sz="1722" b="1">
                  <a:solidFill>
                    <a:srgbClr val="4877C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Team Meetings</a:t>
              </a:r>
            </a:p>
            <a:p>
              <a:pPr algn="l">
                <a:lnSpc>
                  <a:spcPts val="1998"/>
                </a:lnSpc>
              </a:pPr>
              <a:endParaRPr lang="en-US" sz="1722" b="1">
                <a:solidFill>
                  <a:srgbClr val="4877CA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l">
                <a:lnSpc>
                  <a:spcPts val="1998"/>
                </a:lnSpc>
              </a:pPr>
              <a:r>
                <a:rPr lang="en-US" sz="1722" spc="103">
                  <a:solidFill>
                    <a:srgbClr val="262B2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Regular meetings to discuss progress and plan.</a:t>
              </a:r>
            </a:p>
            <a:p>
              <a:pPr algn="l">
                <a:lnSpc>
                  <a:spcPts val="1998"/>
                </a:lnSpc>
              </a:pPr>
              <a:endParaRPr lang="en-US" sz="1722" spc="103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781753" y="4481715"/>
            <a:ext cx="3992047" cy="1861599"/>
            <a:chOff x="0" y="0"/>
            <a:chExt cx="5322730" cy="2482132"/>
          </a:xfrm>
        </p:grpSpPr>
        <p:grpSp>
          <p:nvGrpSpPr>
            <p:cNvPr id="43" name="Group 43"/>
            <p:cNvGrpSpPr/>
            <p:nvPr/>
          </p:nvGrpSpPr>
          <p:grpSpPr>
            <a:xfrm rot="-10800000">
              <a:off x="0" y="0"/>
              <a:ext cx="5322730" cy="2482132"/>
              <a:chOff x="0" y="0"/>
              <a:chExt cx="18271613" cy="852054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5" name="Group 45"/>
            <p:cNvGrpSpPr>
              <a:grpSpLocks noChangeAspect="1"/>
            </p:cNvGrpSpPr>
            <p:nvPr/>
          </p:nvGrpSpPr>
          <p:grpSpPr>
            <a:xfrm rot="5400000">
              <a:off x="219471" y="548523"/>
              <a:ext cx="561484" cy="486245"/>
              <a:chOff x="0" y="0"/>
              <a:chExt cx="6350000" cy="54991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943706" y="611363"/>
              <a:ext cx="4079318" cy="1137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6"/>
                </a:lnSpc>
                <a:spcBef>
                  <a:spcPct val="0"/>
                </a:spcBef>
              </a:pPr>
              <a:r>
                <a:rPr lang="en-US" sz="1968" b="1">
                  <a:solidFill>
                    <a:srgbClr val="4877C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Progress Reports </a:t>
              </a:r>
            </a:p>
            <a:p>
              <a:pPr algn="l">
                <a:lnSpc>
                  <a:spcPts val="1998"/>
                </a:lnSpc>
              </a:pPr>
              <a:r>
                <a:rPr lang="en-US" sz="1722">
                  <a:solidFill>
                    <a:srgbClr val="1C212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Detailed updates on project milestones and achievements.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781753" y="6805565"/>
            <a:ext cx="3992047" cy="1861599"/>
            <a:chOff x="0" y="0"/>
            <a:chExt cx="5322730" cy="2482132"/>
          </a:xfrm>
        </p:grpSpPr>
        <p:grpSp>
          <p:nvGrpSpPr>
            <p:cNvPr id="49" name="Group 49"/>
            <p:cNvGrpSpPr/>
            <p:nvPr/>
          </p:nvGrpSpPr>
          <p:grpSpPr>
            <a:xfrm rot="-10800000">
              <a:off x="0" y="0"/>
              <a:ext cx="5322730" cy="2482132"/>
              <a:chOff x="0" y="0"/>
              <a:chExt cx="18271613" cy="852054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 rot="5400000">
              <a:off x="219471" y="548523"/>
              <a:ext cx="561484" cy="486245"/>
              <a:chOff x="0" y="0"/>
              <a:chExt cx="6350000" cy="54991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943706" y="155967"/>
              <a:ext cx="4079318" cy="2096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9"/>
                </a:lnSpc>
              </a:pPr>
              <a:r>
                <a:rPr lang="en-US" sz="2214" b="1">
                  <a:solidFill>
                    <a:srgbClr val="4877C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Issue Tracking</a:t>
              </a:r>
            </a:p>
            <a:p>
              <a:pPr algn="l">
                <a:lnSpc>
                  <a:spcPts val="1998"/>
                </a:lnSpc>
              </a:pPr>
              <a:endParaRPr lang="en-US" sz="2214" b="1">
                <a:solidFill>
                  <a:srgbClr val="4877CA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l">
                <a:lnSpc>
                  <a:spcPts val="1998"/>
                </a:lnSpc>
              </a:pPr>
              <a:r>
                <a:rPr lang="en-US" sz="1722">
                  <a:solidFill>
                    <a:srgbClr val="1C212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Jira will serve as the platform to log and monitor project issues, ensuring timely resolution.</a:t>
              </a:r>
            </a:p>
          </p:txBody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-6744857" y="3474373"/>
            <a:ext cx="10990969" cy="8850411"/>
            <a:chOff x="0" y="0"/>
            <a:chExt cx="6807031" cy="548132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600" y="0"/>
                  </a:moveTo>
                  <a:cubicBezTo>
                    <a:pt x="3291459" y="0"/>
                    <a:pt x="3187192" y="57023"/>
                    <a:pt x="3127121" y="151765"/>
                  </a:cubicBezTo>
                  <a:lnTo>
                    <a:pt x="51308" y="4976749"/>
                  </a:lnTo>
                  <a:cubicBezTo>
                    <a:pt x="17399" y="5030089"/>
                    <a:pt x="127" y="5090922"/>
                    <a:pt x="0" y="5151882"/>
                  </a:cubicBezTo>
                  <a:lnTo>
                    <a:pt x="0" y="5151882"/>
                  </a:lnTo>
                  <a:lnTo>
                    <a:pt x="0" y="5153914"/>
                  </a:lnTo>
                  <a:lnTo>
                    <a:pt x="0" y="5153914"/>
                  </a:lnTo>
                  <a:cubicBezTo>
                    <a:pt x="127" y="5207889"/>
                    <a:pt x="13589" y="5261864"/>
                    <a:pt x="40513" y="5311013"/>
                  </a:cubicBezTo>
                  <a:cubicBezTo>
                    <a:pt x="98044" y="5416042"/>
                    <a:pt x="208280" y="5481320"/>
                    <a:pt x="328041" y="5481320"/>
                  </a:cubicBezTo>
                  <a:lnTo>
                    <a:pt x="6479032" y="5481320"/>
                  </a:lnTo>
                  <a:cubicBezTo>
                    <a:pt x="6598920" y="5481320"/>
                    <a:pt x="6709156" y="5416169"/>
                    <a:pt x="6766687" y="5311013"/>
                  </a:cubicBezTo>
                  <a:lnTo>
                    <a:pt x="6766814" y="5311013"/>
                  </a:lnTo>
                  <a:cubicBezTo>
                    <a:pt x="6780149" y="5286502"/>
                    <a:pt x="6790309" y="5260594"/>
                    <a:pt x="6797167" y="5234178"/>
                  </a:cubicBezTo>
                  <a:lnTo>
                    <a:pt x="6806947" y="5155057"/>
                  </a:lnTo>
                  <a:lnTo>
                    <a:pt x="6806947" y="5150485"/>
                  </a:lnTo>
                  <a:lnTo>
                    <a:pt x="6803899" y="5107305"/>
                  </a:lnTo>
                  <a:cubicBezTo>
                    <a:pt x="6797422" y="5061585"/>
                    <a:pt x="6781166" y="5017008"/>
                    <a:pt x="6755639" y="4976749"/>
                  </a:cubicBezTo>
                  <a:lnTo>
                    <a:pt x="3680079" y="151765"/>
                  </a:lnTo>
                  <a:cubicBezTo>
                    <a:pt x="3619881" y="57023"/>
                    <a:pt x="3515741" y="0"/>
                    <a:pt x="3403600" y="0"/>
                  </a:cubicBezTo>
                  <a:close/>
                </a:path>
              </a:pathLst>
            </a:custGeom>
            <a:blipFill>
              <a:blip r:embed="rId2"/>
              <a:stretch>
                <a:fillRect l="-67666" t="-83019" r="-53123"/>
              </a:stretch>
            </a:blipFill>
          </p:spPr>
        </p:sp>
      </p:grpSp>
      <p:sp>
        <p:nvSpPr>
          <p:cNvPr id="56" name="Freeform 56"/>
          <p:cNvSpPr/>
          <p:nvPr/>
        </p:nvSpPr>
        <p:spPr>
          <a:xfrm>
            <a:off x="-6840858" y="5529152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7"/>
                </a:lnTo>
                <a:lnTo>
                  <a:pt x="0" y="997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-2106934" y="8318192"/>
            <a:ext cx="10902459" cy="8781435"/>
          </a:xfrm>
          <a:custGeom>
            <a:avLst/>
            <a:gdLst/>
            <a:ahLst/>
            <a:cxnLst/>
            <a:rect l="l" t="t" r="r" b="b"/>
            <a:pathLst>
              <a:path w="10902459" h="8781435">
                <a:moveTo>
                  <a:pt x="0" y="0"/>
                </a:moveTo>
                <a:lnTo>
                  <a:pt x="10902459" y="0"/>
                </a:lnTo>
                <a:lnTo>
                  <a:pt x="10902459" y="8781435"/>
                </a:lnTo>
                <a:lnTo>
                  <a:pt x="0" y="87814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6609369" y="6805565"/>
            <a:ext cx="3992047" cy="1861599"/>
            <a:chOff x="0" y="0"/>
            <a:chExt cx="5322730" cy="2482132"/>
          </a:xfrm>
        </p:grpSpPr>
        <p:grpSp>
          <p:nvGrpSpPr>
            <p:cNvPr id="59" name="Group 59"/>
            <p:cNvGrpSpPr/>
            <p:nvPr/>
          </p:nvGrpSpPr>
          <p:grpSpPr>
            <a:xfrm rot="-10800000">
              <a:off x="0" y="0"/>
              <a:ext cx="5322730" cy="2482132"/>
              <a:chOff x="0" y="0"/>
              <a:chExt cx="18271613" cy="852054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1" name="Group 61"/>
            <p:cNvGrpSpPr>
              <a:grpSpLocks noChangeAspect="1"/>
            </p:cNvGrpSpPr>
            <p:nvPr/>
          </p:nvGrpSpPr>
          <p:grpSpPr>
            <a:xfrm rot="5400000">
              <a:off x="219471" y="548523"/>
              <a:ext cx="561484" cy="486245"/>
              <a:chOff x="0" y="0"/>
              <a:chExt cx="6350000" cy="54991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sp>
          <p:nvSpPr>
            <p:cNvPr id="63" name="TextBox 63"/>
            <p:cNvSpPr txBox="1"/>
            <p:nvPr/>
          </p:nvSpPr>
          <p:spPr>
            <a:xfrm>
              <a:off x="943706" y="715459"/>
              <a:ext cx="4079318" cy="986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</a:pPr>
              <a:r>
                <a:rPr lang="en-US" sz="1722" b="1">
                  <a:solidFill>
                    <a:srgbClr val="4877C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Stakeholder Updates </a:t>
              </a:r>
            </a:p>
            <a:p>
              <a:pPr algn="l">
                <a:lnSpc>
                  <a:spcPts val="1998"/>
                </a:lnSpc>
              </a:pPr>
              <a:r>
                <a:rPr lang="en-US" sz="1722">
                  <a:solidFill>
                    <a:srgbClr val="262B2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Meetings to keep stakeholders informed and gather feedback.</a:t>
              </a:r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59975" y="672681"/>
            <a:ext cx="5968642" cy="184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  <a:spcBef>
                <a:spcPct val="0"/>
              </a:spcBef>
            </a:pPr>
            <a:r>
              <a:rPr lang="en-US" sz="52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Communicating and Reporting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6722848" y="1123454"/>
            <a:ext cx="3765089" cy="42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70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Communication Handling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154433" y="1159573"/>
            <a:ext cx="2868136" cy="37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Reporting Mechanisms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890278" y="9706610"/>
            <a:ext cx="12081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93570"/>
            <a:ext cx="11235478" cy="12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5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Hardware and Software Requirements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0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784" y="2676289"/>
            <a:ext cx="5367480" cy="11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</a:pPr>
            <a:r>
              <a:rPr lang="en-US" sz="37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Hardware Requirements </a:t>
            </a:r>
          </a:p>
          <a:p>
            <a:pPr algn="ctr">
              <a:lnSpc>
                <a:spcPts val="4775"/>
              </a:lnSpc>
              <a:spcBef>
                <a:spcPct val="0"/>
              </a:spcBef>
            </a:pPr>
            <a:endParaRPr lang="en-US" sz="3702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72825" y="3264732"/>
            <a:ext cx="8795675" cy="681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endParaRPr/>
          </a:p>
          <a:p>
            <a:pPr algn="l">
              <a:lnSpc>
                <a:spcPts val="3893"/>
              </a:lnSpc>
            </a:pPr>
            <a:r>
              <a:rPr lang="en-US" sz="3018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Server-Side: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Processor: Intel Xeon / AMD EPYC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RAM: 32GB+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Storage: 1TB SSD/NVMe (RAID for redundancy)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Network: 1 Gbps+</a:t>
            </a:r>
          </a:p>
          <a:p>
            <a:pPr algn="l">
              <a:lnSpc>
                <a:spcPts val="3893"/>
              </a:lnSpc>
            </a:pPr>
            <a:r>
              <a:rPr lang="en-US" sz="3018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Client-Side: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Processor: Dual-core (Intel i3/i5, AMD Ryzen 3/5)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RAM: 4GB (8GB recommended)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Storage: 20GB free space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Internet: 5 Mbps+ (10+ Mbps for media)</a:t>
            </a:r>
          </a:p>
          <a:p>
            <a:pPr algn="l">
              <a:lnSpc>
                <a:spcPts val="3893"/>
              </a:lnSpc>
            </a:pPr>
            <a:endParaRPr lang="en-US" sz="301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3893"/>
              </a:lnSpc>
            </a:pPr>
            <a:endParaRPr lang="en-US" sz="301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75738" y="3264732"/>
            <a:ext cx="8795675" cy="532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endParaRPr/>
          </a:p>
          <a:p>
            <a:pPr algn="l">
              <a:lnSpc>
                <a:spcPts val="3893"/>
              </a:lnSpc>
            </a:pPr>
            <a:r>
              <a:rPr lang="en-US" sz="3018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Server-Side: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OS: Cloud Linux 6.x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Database: MySQL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Backend: Spring Boot, Node Server (npm)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Cloud Hosting: AWS / Google Cloud / Azure</a:t>
            </a:r>
          </a:p>
          <a:p>
            <a:pPr algn="l">
              <a:lnSpc>
                <a:spcPts val="3893"/>
              </a:lnSpc>
            </a:pPr>
            <a:r>
              <a:rPr lang="en-US" sz="3018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Client-Side: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OS: Windows 10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Browser: Chrome / Firefox / Opera</a:t>
            </a:r>
          </a:p>
          <a:p>
            <a:pPr algn="l">
              <a:lnSpc>
                <a:spcPts val="3893"/>
              </a:lnSpc>
            </a:pPr>
            <a:endParaRPr lang="en-US" sz="301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3893"/>
              </a:lnSpc>
            </a:pPr>
            <a:endParaRPr lang="en-US" sz="301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75738" y="2676289"/>
            <a:ext cx="5367480" cy="11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</a:pPr>
            <a:r>
              <a:rPr lang="en-US" sz="37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Software Requirements </a:t>
            </a:r>
          </a:p>
          <a:p>
            <a:pPr algn="ctr">
              <a:lnSpc>
                <a:spcPts val="4775"/>
              </a:lnSpc>
              <a:spcBef>
                <a:spcPct val="0"/>
              </a:spcBef>
            </a:pPr>
            <a:endParaRPr lang="en-US" sz="3702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22603" y="9706610"/>
            <a:ext cx="11531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393570"/>
            <a:ext cx="11235478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Testing and Quality Assurance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784" y="2676289"/>
            <a:ext cx="3911456" cy="58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  <a:spcBef>
                <a:spcPct val="0"/>
              </a:spcBef>
            </a:pPr>
            <a:r>
              <a:rPr lang="en-US" sz="37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Testing Methods: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784" y="3624014"/>
            <a:ext cx="3911456" cy="56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922" lvl="1" indent="-356461" algn="ctr">
              <a:lnSpc>
                <a:spcPts val="4259"/>
              </a:lnSpc>
              <a:buFont typeface="Arial"/>
              <a:buChar char="•"/>
            </a:pPr>
            <a:r>
              <a:rPr lang="en-US" sz="33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Unit testing: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7293" y="4529246"/>
            <a:ext cx="13744457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Testing individual components or modules to ensure they function correctly in isolation.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784" y="5595579"/>
            <a:ext cx="5367480" cy="56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922" lvl="1" indent="-356461" algn="ctr">
              <a:lnSpc>
                <a:spcPts val="4259"/>
              </a:lnSpc>
              <a:buFont typeface="Arial"/>
              <a:buChar char="•"/>
            </a:pPr>
            <a:r>
              <a:rPr lang="en-US" sz="33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Integration Testing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6030" y="7770272"/>
            <a:ext cx="7948420" cy="56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922" lvl="1" indent="-356461" algn="ctr">
              <a:lnSpc>
                <a:spcPts val="4259"/>
              </a:lnSpc>
              <a:buFont typeface="Arial"/>
              <a:buChar char="•"/>
            </a:pPr>
            <a:r>
              <a:rPr lang="en-US" sz="33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User Acceptance Testing (UAT)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4975" y="6319836"/>
            <a:ext cx="13744457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Verifying that different components work together when integrated into the system.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1771" y="8510943"/>
            <a:ext cx="15806183" cy="91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Evaluating the system's usability and functionality from an end-user perspective to ensure it meets</a:t>
            </a:r>
          </a:p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requirements.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98672" y="9706610"/>
            <a:ext cx="12761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05518" y="2088035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600" y="0"/>
                  </a:moveTo>
                  <a:cubicBezTo>
                    <a:pt x="3291459" y="0"/>
                    <a:pt x="3187192" y="57023"/>
                    <a:pt x="3127121" y="151765"/>
                  </a:cubicBezTo>
                  <a:lnTo>
                    <a:pt x="51308" y="4976749"/>
                  </a:lnTo>
                  <a:cubicBezTo>
                    <a:pt x="17399" y="5030089"/>
                    <a:pt x="127" y="5090922"/>
                    <a:pt x="0" y="5151882"/>
                  </a:cubicBezTo>
                  <a:lnTo>
                    <a:pt x="0" y="5151882"/>
                  </a:lnTo>
                  <a:lnTo>
                    <a:pt x="0" y="5153914"/>
                  </a:lnTo>
                  <a:lnTo>
                    <a:pt x="0" y="5153914"/>
                  </a:lnTo>
                  <a:cubicBezTo>
                    <a:pt x="127" y="5207889"/>
                    <a:pt x="13589" y="5261864"/>
                    <a:pt x="40513" y="5311013"/>
                  </a:cubicBezTo>
                  <a:cubicBezTo>
                    <a:pt x="98044" y="5416042"/>
                    <a:pt x="208280" y="5481320"/>
                    <a:pt x="328041" y="5481320"/>
                  </a:cubicBezTo>
                  <a:lnTo>
                    <a:pt x="6479032" y="5481320"/>
                  </a:lnTo>
                  <a:cubicBezTo>
                    <a:pt x="6598920" y="5481320"/>
                    <a:pt x="6709156" y="5416169"/>
                    <a:pt x="6766687" y="5311013"/>
                  </a:cubicBezTo>
                  <a:lnTo>
                    <a:pt x="6766814" y="5311013"/>
                  </a:lnTo>
                  <a:cubicBezTo>
                    <a:pt x="6780149" y="5286502"/>
                    <a:pt x="6790309" y="5260594"/>
                    <a:pt x="6797167" y="5234178"/>
                  </a:cubicBezTo>
                  <a:lnTo>
                    <a:pt x="6806947" y="5155057"/>
                  </a:lnTo>
                  <a:lnTo>
                    <a:pt x="6806947" y="5150485"/>
                  </a:lnTo>
                  <a:lnTo>
                    <a:pt x="6803899" y="5107305"/>
                  </a:lnTo>
                  <a:cubicBezTo>
                    <a:pt x="6797422" y="5061585"/>
                    <a:pt x="6781166" y="5017008"/>
                    <a:pt x="6755639" y="4976749"/>
                  </a:cubicBezTo>
                  <a:lnTo>
                    <a:pt x="3680079" y="151765"/>
                  </a:lnTo>
                  <a:cubicBezTo>
                    <a:pt x="3619881" y="57023"/>
                    <a:pt x="3515741" y="0"/>
                    <a:pt x="3403600" y="0"/>
                  </a:cubicBezTo>
                  <a:close/>
                </a:path>
              </a:pathLst>
            </a:custGeom>
            <a:blipFill>
              <a:blip r:embed="rId3"/>
              <a:stretch>
                <a:fillRect l="-67666" t="-83019" r="-5312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671090" y="3465286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7"/>
                </a:lnTo>
                <a:lnTo>
                  <a:pt x="0" y="997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68387" y="8048924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77712" y="2158553"/>
            <a:ext cx="7277733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9999" b="1">
                <a:solidFill>
                  <a:srgbClr val="2F354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90342" y="4237672"/>
            <a:ext cx="9865103" cy="17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Our Project focuses web-based platform for AIESEC in Ruhuna to manage events, tasks, finances, and members efficiently.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29105" y="9706610"/>
            <a:ext cx="2297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6341" y="1601034"/>
            <a:ext cx="11235478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Testing and Quality Assurance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407" y="2675246"/>
            <a:ext cx="7646473" cy="58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  <a:spcBef>
                <a:spcPct val="0"/>
              </a:spcBef>
            </a:pPr>
            <a:r>
              <a:rPr lang="en-US" sz="37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Quality Assurance Process: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4465" y="3623531"/>
            <a:ext cx="11419745" cy="522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🛠️ Code Reviews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</a:rPr>
              <a:t>         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Ensures high-quality, error-free code before merging</a:t>
            </a:r>
          </a:p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🤖 Continuous Integration (CI)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</a:rPr>
              <a:t>        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Automates code integration, building &amp; testing</a:t>
            </a:r>
          </a:p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📊 Performance Testing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</a:rPr>
              <a:t>       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Measures system speed, scalability, &amp; efficiency</a:t>
            </a:r>
          </a:p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🔒 Security Testing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</a:rPr>
              <a:t>      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Detects and fixes vulnerabilities, protecting user data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ECECE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90337" y="9706610"/>
            <a:ext cx="19993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382535" y="1422641"/>
            <a:ext cx="12852332" cy="8075855"/>
            <a:chOff x="0" y="0"/>
            <a:chExt cx="15531067" cy="9759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31068" cy="9759059"/>
            </a:xfrm>
            <a:custGeom>
              <a:avLst/>
              <a:gdLst/>
              <a:ahLst/>
              <a:cxnLst/>
              <a:rect l="l" t="t" r="r" b="b"/>
              <a:pathLst>
                <a:path w="15531068" h="9759059">
                  <a:moveTo>
                    <a:pt x="15531068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15531068" y="9759059"/>
                  </a:ln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65350" y="694999"/>
            <a:ext cx="11871025" cy="9531141"/>
            <a:chOff x="0" y="0"/>
            <a:chExt cx="7467600" cy="59956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10437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t="-9300" b="-930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472942" y="2707515"/>
            <a:ext cx="9771686" cy="397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endParaRPr/>
          </a:p>
          <a:p>
            <a:pPr marL="0" lvl="0" indent="0" algn="l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AIESEC web application is designed to streamline operations, enhance user engagement, and improve overall efficiency. By providing a seamless platform for managing memberships, events, and communications, the system ensures a user-friendly experience for both members and administrators. With a focus on scalability and security, our solution supports AIESEC’s mission of connecting young leaders worldwide, fostering collaboration, and driving impactful change.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17740" y="1807706"/>
            <a:ext cx="6326888" cy="7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0"/>
              </a:lnSpc>
              <a:spcBef>
                <a:spcPct val="0"/>
              </a:spcBef>
            </a:pPr>
            <a:r>
              <a:rPr lang="en-US" sz="5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177076" y="915245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0"/>
                </a:lnTo>
                <a:lnTo>
                  <a:pt x="0" y="8379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873907" y="9706610"/>
            <a:ext cx="14301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96582" y="3256275"/>
            <a:ext cx="11235478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6582" y="5067300"/>
            <a:ext cx="15294835" cy="115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[1] AIESEC Ruhuna, "AIESEC in Ruhuna," [Online]. 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Available: </a:t>
            </a:r>
            <a:r>
              <a:rPr lang="en-US" sz="3299" u="sng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  <a:hlinkClick r:id="rId7" tooltip="https://aiesec-ruhuna.github.io"/>
              </a:rPr>
              <a:t>https://aiesec-ruhuna.github.io/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. [Accessed: 11-Feb-2025].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10578" y="9706610"/>
            <a:ext cx="14876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197592" y="6409016"/>
            <a:ext cx="2106523" cy="2098295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459951" y="6409016"/>
            <a:ext cx="2106523" cy="2098295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6746" r="223" b="-1674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722309" y="6409016"/>
            <a:ext cx="2106523" cy="2098295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51422" t="-75478" r="-68616" b="-11957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983885" y="6409016"/>
            <a:ext cx="2106523" cy="2098295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11921" r="223" b="-21572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197592" y="3861966"/>
            <a:ext cx="3808709" cy="106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4"/>
              </a:lnSpc>
            </a:pPr>
            <a:r>
              <a:rPr lang="en-US" sz="5889" b="1">
                <a:solidFill>
                  <a:srgbClr val="15B1DB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89083" y="8593764"/>
            <a:ext cx="2967202" cy="4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b="1" spc="281">
                <a:solidFill>
                  <a:srgbClr val="0189D6"/>
                </a:solidFill>
                <a:latin typeface="Poppins Bold"/>
                <a:ea typeface="Poppins Bold"/>
                <a:cs typeface="Poppins Bold"/>
                <a:sym typeface="Poppins Bold"/>
              </a:rPr>
              <a:t>K.K.CHRISTINA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51442" y="8593764"/>
            <a:ext cx="2992558" cy="4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b="1" spc="281">
                <a:solidFill>
                  <a:srgbClr val="0189D6"/>
                </a:solidFill>
                <a:latin typeface="Poppins Bold"/>
                <a:ea typeface="Poppins Bold"/>
                <a:cs typeface="Poppins Bold"/>
                <a:sym typeface="Poppins Bold"/>
              </a:rPr>
              <a:t>HEWAGE.N.U.M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8045" y="8593764"/>
            <a:ext cx="4588491" cy="4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b="1" spc="281">
                <a:solidFill>
                  <a:srgbClr val="0189D6"/>
                </a:solidFill>
                <a:latin typeface="Poppins Bold"/>
                <a:ea typeface="Poppins Bold"/>
                <a:cs typeface="Poppins Bold"/>
                <a:sym typeface="Poppins Bold"/>
              </a:rPr>
              <a:t>I.S.PALANGASINGHE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39275" y="8593764"/>
            <a:ext cx="2796639" cy="4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b="1" spc="281">
                <a:solidFill>
                  <a:srgbClr val="0189D6"/>
                </a:solidFill>
                <a:latin typeface="Poppins Bold"/>
                <a:ea typeface="Poppins Bold"/>
                <a:cs typeface="Poppins Bold"/>
                <a:sym typeface="Poppins Bold"/>
              </a:rPr>
              <a:t>M.R.F.SAJEEYA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457379" y="-1738760"/>
            <a:ext cx="3661241" cy="3661241"/>
          </a:xfrm>
          <a:custGeom>
            <a:avLst/>
            <a:gdLst/>
            <a:ahLst/>
            <a:cxnLst/>
            <a:rect l="l" t="t" r="r" b="b"/>
            <a:pathLst>
              <a:path w="3661241" h="3661241">
                <a:moveTo>
                  <a:pt x="0" y="0"/>
                </a:moveTo>
                <a:lnTo>
                  <a:pt x="3661242" y="0"/>
                </a:lnTo>
                <a:lnTo>
                  <a:pt x="3661242" y="3661241"/>
                </a:lnTo>
                <a:lnTo>
                  <a:pt x="0" y="3661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>
            <a:off x="4250853" y="5786114"/>
            <a:ext cx="9786293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4279428" y="5089122"/>
            <a:ext cx="0" cy="852361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400000">
            <a:off x="4063227" y="5973740"/>
            <a:ext cx="403827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7" name="AutoShape 27"/>
          <p:cNvSpPr/>
          <p:nvPr/>
        </p:nvSpPr>
        <p:spPr>
          <a:xfrm rot="5400000">
            <a:off x="7311299" y="5988028"/>
            <a:ext cx="403827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8" name="AutoShape 28"/>
          <p:cNvSpPr/>
          <p:nvPr/>
        </p:nvSpPr>
        <p:spPr>
          <a:xfrm rot="5400000">
            <a:off x="10573658" y="5988028"/>
            <a:ext cx="403827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9"/>
          <p:cNvSpPr/>
          <p:nvPr/>
        </p:nvSpPr>
        <p:spPr>
          <a:xfrm rot="5400000">
            <a:off x="13835233" y="5973740"/>
            <a:ext cx="403827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TextBox 30"/>
          <p:cNvSpPr txBox="1"/>
          <p:nvPr/>
        </p:nvSpPr>
        <p:spPr>
          <a:xfrm>
            <a:off x="8907006" y="9706610"/>
            <a:ext cx="13901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5898" y="455898"/>
            <a:ext cx="572802" cy="572802"/>
          </a:xfrm>
          <a:custGeom>
            <a:avLst/>
            <a:gdLst/>
            <a:ahLst/>
            <a:cxnLst/>
            <a:rect l="l" t="t" r="r" b="b"/>
            <a:pathLst>
              <a:path w="572802" h="572802">
                <a:moveTo>
                  <a:pt x="0" y="0"/>
                </a:moveTo>
                <a:lnTo>
                  <a:pt x="572802" y="0"/>
                </a:lnTo>
                <a:lnTo>
                  <a:pt x="572802" y="572802"/>
                </a:lnTo>
                <a:lnTo>
                  <a:pt x="0" y="572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97592" y="4474030"/>
            <a:ext cx="10247364" cy="179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39"/>
              </a:lnSpc>
            </a:pPr>
            <a:r>
              <a:rPr lang="en-US" sz="9956" b="1">
                <a:solidFill>
                  <a:srgbClr val="15B1DB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 ?</a:t>
            </a:r>
          </a:p>
        </p:txBody>
      </p:sp>
      <p:sp>
        <p:nvSpPr>
          <p:cNvPr id="8" name="Freeform 8"/>
          <p:cNvSpPr/>
          <p:nvPr/>
        </p:nvSpPr>
        <p:spPr>
          <a:xfrm>
            <a:off x="16457379" y="-1738760"/>
            <a:ext cx="3661241" cy="3661241"/>
          </a:xfrm>
          <a:custGeom>
            <a:avLst/>
            <a:gdLst/>
            <a:ahLst/>
            <a:cxnLst/>
            <a:rect l="l" t="t" r="r" b="b"/>
            <a:pathLst>
              <a:path w="3661241" h="3661241">
                <a:moveTo>
                  <a:pt x="0" y="0"/>
                </a:moveTo>
                <a:lnTo>
                  <a:pt x="3661242" y="0"/>
                </a:lnTo>
                <a:lnTo>
                  <a:pt x="3661242" y="3661241"/>
                </a:lnTo>
                <a:lnTo>
                  <a:pt x="0" y="36612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900279" y="9706610"/>
            <a:ext cx="12465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9936" y="4274503"/>
            <a:ext cx="69281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Thankyou...!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94921" y="9706610"/>
            <a:ext cx="11001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143250"/>
            <a:ext cx="18288000" cy="2825750"/>
            <a:chOff x="0" y="0"/>
            <a:chExt cx="24384000" cy="37676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73538" b="3313"/>
            <a:stretch>
              <a:fillRect/>
            </a:stretch>
          </p:blipFill>
          <p:spPr>
            <a:xfrm>
              <a:off x="0" y="0"/>
              <a:ext cx="24384000" cy="376766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871699" y="2994348"/>
            <a:ext cx="2782013" cy="3431782"/>
            <a:chOff x="0" y="0"/>
            <a:chExt cx="3709350" cy="45757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09350" cy="4556050"/>
            </a:xfrm>
            <a:custGeom>
              <a:avLst/>
              <a:gdLst/>
              <a:ahLst/>
              <a:cxnLst/>
              <a:rect l="l" t="t" r="r" b="b"/>
              <a:pathLst>
                <a:path w="3709350" h="4556050">
                  <a:moveTo>
                    <a:pt x="0" y="0"/>
                  </a:moveTo>
                  <a:lnTo>
                    <a:pt x="3709350" y="0"/>
                  </a:lnTo>
                  <a:lnTo>
                    <a:pt x="3709350" y="4556050"/>
                  </a:lnTo>
                  <a:lnTo>
                    <a:pt x="0" y="4556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1217281" y="3412099"/>
              <a:ext cx="1269813" cy="1057408"/>
            </a:xfrm>
            <a:custGeom>
              <a:avLst/>
              <a:gdLst/>
              <a:ahLst/>
              <a:cxnLst/>
              <a:rect l="l" t="t" r="r" b="b"/>
              <a:pathLst>
                <a:path w="1269813" h="1057408">
                  <a:moveTo>
                    <a:pt x="0" y="0"/>
                  </a:moveTo>
                  <a:lnTo>
                    <a:pt x="1269813" y="0"/>
                  </a:lnTo>
                  <a:lnTo>
                    <a:pt x="1269813" y="1057408"/>
                  </a:lnTo>
                  <a:lnTo>
                    <a:pt x="0" y="105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795091" y="2994348"/>
            <a:ext cx="2782013" cy="3431782"/>
            <a:chOff x="0" y="0"/>
            <a:chExt cx="3709350" cy="45757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09350" cy="4556050"/>
            </a:xfrm>
            <a:custGeom>
              <a:avLst/>
              <a:gdLst/>
              <a:ahLst/>
              <a:cxnLst/>
              <a:rect l="l" t="t" r="r" b="b"/>
              <a:pathLst>
                <a:path w="3709350" h="4556050">
                  <a:moveTo>
                    <a:pt x="0" y="0"/>
                  </a:moveTo>
                  <a:lnTo>
                    <a:pt x="3709350" y="0"/>
                  </a:lnTo>
                  <a:lnTo>
                    <a:pt x="3709350" y="4556050"/>
                  </a:lnTo>
                  <a:lnTo>
                    <a:pt x="0" y="4556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5400000">
              <a:off x="1217281" y="3412099"/>
              <a:ext cx="1269813" cy="1057408"/>
            </a:xfrm>
            <a:custGeom>
              <a:avLst/>
              <a:gdLst/>
              <a:ahLst/>
              <a:cxnLst/>
              <a:rect l="l" t="t" r="r" b="b"/>
              <a:pathLst>
                <a:path w="1269813" h="1057408">
                  <a:moveTo>
                    <a:pt x="0" y="0"/>
                  </a:moveTo>
                  <a:lnTo>
                    <a:pt x="1269813" y="0"/>
                  </a:lnTo>
                  <a:lnTo>
                    <a:pt x="1269813" y="1057408"/>
                  </a:lnTo>
                  <a:lnTo>
                    <a:pt x="0" y="105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024914" y="2994348"/>
            <a:ext cx="2782013" cy="3431782"/>
            <a:chOff x="0" y="0"/>
            <a:chExt cx="3709350" cy="45757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09350" cy="4556050"/>
            </a:xfrm>
            <a:custGeom>
              <a:avLst/>
              <a:gdLst/>
              <a:ahLst/>
              <a:cxnLst/>
              <a:rect l="l" t="t" r="r" b="b"/>
              <a:pathLst>
                <a:path w="3709350" h="4556050">
                  <a:moveTo>
                    <a:pt x="0" y="0"/>
                  </a:moveTo>
                  <a:lnTo>
                    <a:pt x="3709350" y="0"/>
                  </a:lnTo>
                  <a:lnTo>
                    <a:pt x="3709350" y="4556050"/>
                  </a:lnTo>
                  <a:lnTo>
                    <a:pt x="0" y="4556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5400000">
              <a:off x="1217281" y="3412099"/>
              <a:ext cx="1269813" cy="1057408"/>
            </a:xfrm>
            <a:custGeom>
              <a:avLst/>
              <a:gdLst/>
              <a:ahLst/>
              <a:cxnLst/>
              <a:rect l="l" t="t" r="r" b="b"/>
              <a:pathLst>
                <a:path w="1269813" h="1057408">
                  <a:moveTo>
                    <a:pt x="0" y="0"/>
                  </a:moveTo>
                  <a:lnTo>
                    <a:pt x="1269813" y="0"/>
                  </a:lnTo>
                  <a:lnTo>
                    <a:pt x="1269813" y="1057408"/>
                  </a:lnTo>
                  <a:lnTo>
                    <a:pt x="0" y="105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948306" y="2994348"/>
            <a:ext cx="2782013" cy="3431782"/>
            <a:chOff x="0" y="0"/>
            <a:chExt cx="3709350" cy="45757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09350" cy="4556050"/>
            </a:xfrm>
            <a:custGeom>
              <a:avLst/>
              <a:gdLst/>
              <a:ahLst/>
              <a:cxnLst/>
              <a:rect l="l" t="t" r="r" b="b"/>
              <a:pathLst>
                <a:path w="3709350" h="4556050">
                  <a:moveTo>
                    <a:pt x="0" y="0"/>
                  </a:moveTo>
                  <a:lnTo>
                    <a:pt x="3709350" y="0"/>
                  </a:lnTo>
                  <a:lnTo>
                    <a:pt x="3709350" y="4556050"/>
                  </a:lnTo>
                  <a:lnTo>
                    <a:pt x="0" y="4556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5400000">
              <a:off x="1217281" y="3412099"/>
              <a:ext cx="1269813" cy="1057408"/>
            </a:xfrm>
            <a:custGeom>
              <a:avLst/>
              <a:gdLst/>
              <a:ahLst/>
              <a:cxnLst/>
              <a:rect l="l" t="t" r="r" b="b"/>
              <a:pathLst>
                <a:path w="1269813" h="1057408">
                  <a:moveTo>
                    <a:pt x="0" y="0"/>
                  </a:moveTo>
                  <a:lnTo>
                    <a:pt x="1269813" y="0"/>
                  </a:lnTo>
                  <a:lnTo>
                    <a:pt x="1269813" y="1057408"/>
                  </a:lnTo>
                  <a:lnTo>
                    <a:pt x="0" y="105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414815" y="1105115"/>
            <a:ext cx="10456692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8000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Problem</a:t>
            </a:r>
            <a:r>
              <a:rPr lang="en-US" sz="8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8000">
                <a:solidFill>
                  <a:srgbClr val="4877CA"/>
                </a:solidFill>
                <a:latin typeface="HK Grotesk"/>
                <a:ea typeface="HK Grotesk"/>
                <a:cs typeface="HK Grotesk"/>
                <a:sym typeface="HK Grotesk"/>
              </a:rPr>
              <a:t>Statement</a:t>
            </a:r>
          </a:p>
        </p:txBody>
      </p:sp>
      <p:sp>
        <p:nvSpPr>
          <p:cNvPr id="17" name="Freeform 17"/>
          <p:cNvSpPr/>
          <p:nvPr/>
        </p:nvSpPr>
        <p:spPr>
          <a:xfrm rot="-10800000">
            <a:off x="10952404" y="-6238307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2" y="0"/>
                </a:lnTo>
                <a:lnTo>
                  <a:pt x="13088972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62256" y="3305543"/>
            <a:ext cx="1907329" cy="1984217"/>
          </a:xfrm>
          <a:custGeom>
            <a:avLst/>
            <a:gdLst/>
            <a:ahLst/>
            <a:cxnLst/>
            <a:rect l="l" t="t" r="r" b="b"/>
            <a:pathLst>
              <a:path w="1907329" h="1984217">
                <a:moveTo>
                  <a:pt x="0" y="0"/>
                </a:moveTo>
                <a:lnTo>
                  <a:pt x="1907328" y="0"/>
                </a:lnTo>
                <a:lnTo>
                  <a:pt x="1907328" y="1984217"/>
                </a:lnTo>
                <a:lnTo>
                  <a:pt x="0" y="1984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40069" y="3566208"/>
            <a:ext cx="1488000" cy="1723552"/>
          </a:xfrm>
          <a:custGeom>
            <a:avLst/>
            <a:gdLst/>
            <a:ahLst/>
            <a:cxnLst/>
            <a:rect l="l" t="t" r="r" b="b"/>
            <a:pathLst>
              <a:path w="1488000" h="1723552">
                <a:moveTo>
                  <a:pt x="0" y="0"/>
                </a:moveTo>
                <a:lnTo>
                  <a:pt x="1488000" y="0"/>
                </a:lnTo>
                <a:lnTo>
                  <a:pt x="1488000" y="1723552"/>
                </a:lnTo>
                <a:lnTo>
                  <a:pt x="0" y="1723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416541" y="3775011"/>
            <a:ext cx="1539113" cy="1562229"/>
          </a:xfrm>
          <a:custGeom>
            <a:avLst/>
            <a:gdLst/>
            <a:ahLst/>
            <a:cxnLst/>
            <a:rect l="l" t="t" r="r" b="b"/>
            <a:pathLst>
              <a:path w="1539113" h="1562229">
                <a:moveTo>
                  <a:pt x="0" y="0"/>
                </a:moveTo>
                <a:lnTo>
                  <a:pt x="1539113" y="0"/>
                </a:lnTo>
                <a:lnTo>
                  <a:pt x="1539113" y="1562228"/>
                </a:lnTo>
                <a:lnTo>
                  <a:pt x="0" y="15622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517591" y="3733109"/>
            <a:ext cx="1643444" cy="1277093"/>
          </a:xfrm>
          <a:custGeom>
            <a:avLst/>
            <a:gdLst/>
            <a:ahLst/>
            <a:cxnLst/>
            <a:rect l="l" t="t" r="r" b="b"/>
            <a:pathLst>
              <a:path w="1643444" h="1277093">
                <a:moveTo>
                  <a:pt x="0" y="0"/>
                </a:moveTo>
                <a:lnTo>
                  <a:pt x="1643444" y="0"/>
                </a:lnTo>
                <a:lnTo>
                  <a:pt x="1643444" y="1277093"/>
                </a:lnTo>
                <a:lnTo>
                  <a:pt x="0" y="1277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807118" y="7364727"/>
            <a:ext cx="321760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No dedicated event gallery for member me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management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30510" y="7364727"/>
            <a:ext cx="321760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Lack of a centralized system for managing tasks and events.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53903" y="7364727"/>
            <a:ext cx="321760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Manual tracking of member progress and financial records.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77296" y="7145652"/>
            <a:ext cx="3217604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Inefficient communication for event updates and notifications.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25473" y="9706610"/>
            <a:ext cx="2370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4911905" y="-196154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rot="-5400000">
              <a:off x="662813" y="-662813"/>
              <a:ext cx="5481320" cy="6806947"/>
            </a:xfrm>
            <a:custGeom>
              <a:avLst/>
              <a:gdLst/>
              <a:ahLst/>
              <a:cxnLst/>
              <a:rect l="l" t="t" r="r" b="b"/>
              <a:pathLst>
                <a:path w="5481320" h="6806947">
                  <a:moveTo>
                    <a:pt x="5481320" y="3403600"/>
                  </a:moveTo>
                  <a:cubicBezTo>
                    <a:pt x="5481320" y="3291459"/>
                    <a:pt x="5424297" y="3187192"/>
                    <a:pt x="5329555" y="3127121"/>
                  </a:cubicBezTo>
                  <a:lnTo>
                    <a:pt x="504571" y="51308"/>
                  </a:lnTo>
                  <a:cubicBezTo>
                    <a:pt x="451231" y="17399"/>
                    <a:pt x="390398" y="127"/>
                    <a:pt x="329438" y="0"/>
                  </a:cubicBezTo>
                  <a:lnTo>
                    <a:pt x="329438" y="0"/>
                  </a:lnTo>
                  <a:lnTo>
                    <a:pt x="327406" y="0"/>
                  </a:lnTo>
                  <a:lnTo>
                    <a:pt x="327406" y="0"/>
                  </a:lnTo>
                  <a:cubicBezTo>
                    <a:pt x="273431" y="127"/>
                    <a:pt x="219456" y="13589"/>
                    <a:pt x="170307" y="40513"/>
                  </a:cubicBezTo>
                  <a:cubicBezTo>
                    <a:pt x="65278" y="98044"/>
                    <a:pt x="0" y="208280"/>
                    <a:pt x="0" y="328041"/>
                  </a:cubicBezTo>
                  <a:lnTo>
                    <a:pt x="0" y="6479032"/>
                  </a:lnTo>
                  <a:cubicBezTo>
                    <a:pt x="0" y="6598919"/>
                    <a:pt x="65151" y="6709156"/>
                    <a:pt x="170307" y="6766687"/>
                  </a:cubicBezTo>
                  <a:lnTo>
                    <a:pt x="170307" y="6766814"/>
                  </a:lnTo>
                  <a:cubicBezTo>
                    <a:pt x="194818" y="6780149"/>
                    <a:pt x="220726" y="6790309"/>
                    <a:pt x="247142" y="6797167"/>
                  </a:cubicBezTo>
                  <a:lnTo>
                    <a:pt x="326263" y="6806946"/>
                  </a:lnTo>
                  <a:lnTo>
                    <a:pt x="330835" y="6806946"/>
                  </a:lnTo>
                  <a:lnTo>
                    <a:pt x="374015" y="6803898"/>
                  </a:lnTo>
                  <a:cubicBezTo>
                    <a:pt x="419735" y="6797421"/>
                    <a:pt x="464312" y="6781166"/>
                    <a:pt x="504571" y="6755639"/>
                  </a:cubicBezTo>
                  <a:lnTo>
                    <a:pt x="5329555" y="3680079"/>
                  </a:lnTo>
                  <a:cubicBezTo>
                    <a:pt x="5424297" y="3619881"/>
                    <a:pt x="5481320" y="3515741"/>
                    <a:pt x="5481320" y="3403600"/>
                  </a:cubicBezTo>
                  <a:close/>
                </a:path>
              </a:pathLst>
            </a:custGeom>
            <a:blipFill>
              <a:blip r:embed="rId3"/>
              <a:stretch>
                <a:fillRect t="-10318" b="-10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-7898659" y="1726773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29139" y="1399113"/>
            <a:ext cx="8289317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Aim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90213" y="3408044"/>
            <a:ext cx="9865103" cy="17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develop a comprehensive web application that enhances operational efficiency within AIESEC in Ruhuna.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8746" y="9706610"/>
            <a:ext cx="250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5759630" y="-196154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rot="-5400000">
              <a:off x="662813" y="-662813"/>
              <a:ext cx="5481320" cy="6806947"/>
            </a:xfrm>
            <a:custGeom>
              <a:avLst/>
              <a:gdLst/>
              <a:ahLst/>
              <a:cxnLst/>
              <a:rect l="l" t="t" r="r" b="b"/>
              <a:pathLst>
                <a:path w="5481320" h="6806947">
                  <a:moveTo>
                    <a:pt x="5481320" y="3403600"/>
                  </a:moveTo>
                  <a:cubicBezTo>
                    <a:pt x="5481320" y="3291459"/>
                    <a:pt x="5424297" y="3187192"/>
                    <a:pt x="5329555" y="3127121"/>
                  </a:cubicBezTo>
                  <a:lnTo>
                    <a:pt x="504571" y="51308"/>
                  </a:lnTo>
                  <a:cubicBezTo>
                    <a:pt x="451231" y="17399"/>
                    <a:pt x="390398" y="127"/>
                    <a:pt x="329438" y="0"/>
                  </a:cubicBezTo>
                  <a:lnTo>
                    <a:pt x="329438" y="0"/>
                  </a:lnTo>
                  <a:lnTo>
                    <a:pt x="327406" y="0"/>
                  </a:lnTo>
                  <a:lnTo>
                    <a:pt x="327406" y="0"/>
                  </a:lnTo>
                  <a:cubicBezTo>
                    <a:pt x="273431" y="127"/>
                    <a:pt x="219456" y="13589"/>
                    <a:pt x="170307" y="40513"/>
                  </a:cubicBezTo>
                  <a:cubicBezTo>
                    <a:pt x="65278" y="98044"/>
                    <a:pt x="0" y="208280"/>
                    <a:pt x="0" y="328041"/>
                  </a:cubicBezTo>
                  <a:lnTo>
                    <a:pt x="0" y="6479032"/>
                  </a:lnTo>
                  <a:cubicBezTo>
                    <a:pt x="0" y="6598919"/>
                    <a:pt x="65151" y="6709156"/>
                    <a:pt x="170307" y="6766687"/>
                  </a:cubicBezTo>
                  <a:lnTo>
                    <a:pt x="170307" y="6766814"/>
                  </a:lnTo>
                  <a:cubicBezTo>
                    <a:pt x="194818" y="6780149"/>
                    <a:pt x="220726" y="6790309"/>
                    <a:pt x="247142" y="6797167"/>
                  </a:cubicBezTo>
                  <a:lnTo>
                    <a:pt x="326263" y="6806946"/>
                  </a:lnTo>
                  <a:lnTo>
                    <a:pt x="330835" y="6806946"/>
                  </a:lnTo>
                  <a:lnTo>
                    <a:pt x="374015" y="6803898"/>
                  </a:lnTo>
                  <a:cubicBezTo>
                    <a:pt x="419735" y="6797421"/>
                    <a:pt x="464312" y="6781166"/>
                    <a:pt x="504571" y="6755639"/>
                  </a:cubicBezTo>
                  <a:lnTo>
                    <a:pt x="5329555" y="3680079"/>
                  </a:lnTo>
                  <a:cubicBezTo>
                    <a:pt x="5424297" y="3619881"/>
                    <a:pt x="5481320" y="3515741"/>
                    <a:pt x="5481320" y="3403600"/>
                  </a:cubicBezTo>
                  <a:close/>
                </a:path>
              </a:pathLst>
            </a:custGeom>
            <a:blipFill>
              <a:blip r:embed="rId2"/>
              <a:stretch>
                <a:fillRect t="-10318" b="-1031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-8746384" y="1726773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29139" y="1399113"/>
            <a:ext cx="8289317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61061" y="2742802"/>
            <a:ext cx="14286400" cy="585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3"/>
              </a:lnSpc>
            </a:pPr>
            <a:endParaRPr/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implement a secure user login system for role-based access control.</a:t>
            </a:r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enable task assignment with deadlines and automated email notifications.</a:t>
            </a:r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automate financial report generation and bill tracking for improved transparency.</a:t>
            </a:r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provide event management features, including event booklets and dress code notices.</a:t>
            </a:r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establish an event gallery for storing and organizing event media.</a:t>
            </a:r>
          </a:p>
          <a:p>
            <a:pPr marL="654357" lvl="1" indent="-327178" algn="l">
              <a:lnSpc>
                <a:spcPts val="4243"/>
              </a:lnSpc>
              <a:spcBef>
                <a:spcPct val="0"/>
              </a:spcBef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implement an automated birthday notification system for member engagement.</a:t>
            </a:r>
          </a:p>
          <a:p>
            <a:pPr algn="l">
              <a:lnSpc>
                <a:spcPts val="4243"/>
              </a:lnSpc>
              <a:spcBef>
                <a:spcPct val="0"/>
              </a:spcBef>
            </a:pPr>
            <a:endParaRPr lang="en-US" sz="3030" b="1">
              <a:solidFill>
                <a:srgbClr val="ECECE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13388" y="9706610"/>
            <a:ext cx="2612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4998245" y="1610983"/>
            <a:ext cx="171113" cy="148184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7035622" y="356995"/>
            <a:ext cx="3693033" cy="4114800"/>
          </a:xfrm>
          <a:custGeom>
            <a:avLst/>
            <a:gdLst/>
            <a:ahLst/>
            <a:cxnLst/>
            <a:rect l="l" t="t" r="r" b="b"/>
            <a:pathLst>
              <a:path w="3693033" h="4114800">
                <a:moveTo>
                  <a:pt x="3693033" y="0"/>
                </a:moveTo>
                <a:lnTo>
                  <a:pt x="0" y="0"/>
                </a:lnTo>
                <a:lnTo>
                  <a:pt x="0" y="4114800"/>
                </a:lnTo>
                <a:lnTo>
                  <a:pt x="3693033" y="4114800"/>
                </a:lnTo>
                <a:lnTo>
                  <a:pt x="36930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30203" y="1625876"/>
            <a:ext cx="2625562" cy="1399922"/>
          </a:xfrm>
          <a:custGeom>
            <a:avLst/>
            <a:gdLst/>
            <a:ahLst/>
            <a:cxnLst/>
            <a:rect l="l" t="t" r="r" b="b"/>
            <a:pathLst>
              <a:path w="2625562" h="1399922">
                <a:moveTo>
                  <a:pt x="0" y="0"/>
                </a:moveTo>
                <a:lnTo>
                  <a:pt x="2625562" y="0"/>
                </a:lnTo>
                <a:lnTo>
                  <a:pt x="2625562" y="1399922"/>
                </a:lnTo>
                <a:lnTo>
                  <a:pt x="0" y="1399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194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10951" y="6153750"/>
            <a:ext cx="2697460" cy="3005527"/>
          </a:xfrm>
          <a:custGeom>
            <a:avLst/>
            <a:gdLst/>
            <a:ahLst/>
            <a:cxnLst/>
            <a:rect l="l" t="t" r="r" b="b"/>
            <a:pathLst>
              <a:path w="2697460" h="3005527">
                <a:moveTo>
                  <a:pt x="0" y="0"/>
                </a:moveTo>
                <a:lnTo>
                  <a:pt x="2697460" y="0"/>
                </a:lnTo>
                <a:lnTo>
                  <a:pt x="2697460" y="3005526"/>
                </a:lnTo>
                <a:lnTo>
                  <a:pt x="0" y="300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20387" y="1669727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4"/>
                </a:lnTo>
                <a:lnTo>
                  <a:pt x="0" y="131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38430" y="7229155"/>
            <a:ext cx="2054942" cy="1110772"/>
          </a:xfrm>
          <a:custGeom>
            <a:avLst/>
            <a:gdLst/>
            <a:ahLst/>
            <a:cxnLst/>
            <a:rect l="l" t="t" r="r" b="b"/>
            <a:pathLst>
              <a:path w="2054942" h="1110772">
                <a:moveTo>
                  <a:pt x="0" y="0"/>
                </a:moveTo>
                <a:lnTo>
                  <a:pt x="2054942" y="0"/>
                </a:lnTo>
                <a:lnTo>
                  <a:pt x="2054942" y="1110772"/>
                </a:lnTo>
                <a:lnTo>
                  <a:pt x="0" y="111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6382" b="-10142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20387" y="79809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5"/>
                </a:lnTo>
                <a:lnTo>
                  <a:pt x="0" y="1319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20387" y="6336869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4"/>
                </a:lnTo>
                <a:lnTo>
                  <a:pt x="0" y="131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20387" y="3152151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4"/>
                </a:lnTo>
                <a:lnTo>
                  <a:pt x="0" y="131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20387" y="4746952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4"/>
                </a:lnTo>
                <a:lnTo>
                  <a:pt x="0" y="131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664007" y="8081931"/>
            <a:ext cx="5546944" cy="1353570"/>
          </a:xfrm>
          <a:custGeom>
            <a:avLst/>
            <a:gdLst/>
            <a:ahLst/>
            <a:cxnLst/>
            <a:rect l="l" t="t" r="r" b="b"/>
            <a:pathLst>
              <a:path w="5546944" h="1353570">
                <a:moveTo>
                  <a:pt x="5546944" y="0"/>
                </a:moveTo>
                <a:lnTo>
                  <a:pt x="0" y="0"/>
                </a:lnTo>
                <a:lnTo>
                  <a:pt x="0" y="1353570"/>
                </a:lnTo>
                <a:lnTo>
                  <a:pt x="5546944" y="1353570"/>
                </a:lnTo>
                <a:lnTo>
                  <a:pt x="55469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664007" y="6451140"/>
            <a:ext cx="5546944" cy="1353570"/>
          </a:xfrm>
          <a:custGeom>
            <a:avLst/>
            <a:gdLst/>
            <a:ahLst/>
            <a:cxnLst/>
            <a:rect l="l" t="t" r="r" b="b"/>
            <a:pathLst>
              <a:path w="5546944" h="1353570">
                <a:moveTo>
                  <a:pt x="5546944" y="0"/>
                </a:moveTo>
                <a:lnTo>
                  <a:pt x="0" y="0"/>
                </a:lnTo>
                <a:lnTo>
                  <a:pt x="0" y="1353570"/>
                </a:lnTo>
                <a:lnTo>
                  <a:pt x="5546944" y="1353570"/>
                </a:lnTo>
                <a:lnTo>
                  <a:pt x="55469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06044" y="1845518"/>
            <a:ext cx="5320020" cy="102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3"/>
              </a:lnSpc>
              <a:spcBef>
                <a:spcPct val="0"/>
              </a:spcBef>
            </a:pPr>
            <a:r>
              <a:rPr lang="en-US" sz="6024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Scope of 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71163" y="223230"/>
            <a:ext cx="6228427" cy="51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User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71163" y="1637687"/>
            <a:ext cx="4053296" cy="103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Task assignment and notifications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1163" y="6266621"/>
            <a:ext cx="6228427" cy="156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Event gallery</a:t>
            </a:r>
          </a:p>
          <a:p>
            <a:pPr algn="l">
              <a:lnSpc>
                <a:spcPts val="4176"/>
              </a:lnSpc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Birthday notifications</a:t>
            </a:r>
          </a:p>
          <a:p>
            <a:pPr algn="l">
              <a:lnSpc>
                <a:spcPts val="4176"/>
              </a:lnSpc>
              <a:spcBef>
                <a:spcPct val="0"/>
              </a:spcBef>
            </a:pPr>
            <a:endParaRPr lang="en-US" sz="2983" b="1">
              <a:solidFill>
                <a:srgbClr val="1C212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71163" y="4787438"/>
            <a:ext cx="3700572" cy="103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Event creation and management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71163" y="3494196"/>
            <a:ext cx="6228427" cy="51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Finance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4626" y="6444031"/>
            <a:ext cx="4758744" cy="103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Mobile application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9108" y="8092056"/>
            <a:ext cx="4993893" cy="103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Third-party integrations (e.g., payment gateways)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16425" y="9706610"/>
            <a:ext cx="255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5674794" y="273162"/>
            <a:ext cx="12769494" cy="8075855"/>
            <a:chOff x="0" y="0"/>
            <a:chExt cx="15430965" cy="9759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0965" cy="9759059"/>
            </a:xfrm>
            <a:custGeom>
              <a:avLst/>
              <a:gdLst/>
              <a:ahLst/>
              <a:cxnLst/>
              <a:rect l="l" t="t" r="r" b="b"/>
              <a:pathLst>
                <a:path w="15430965" h="9759059">
                  <a:moveTo>
                    <a:pt x="15430965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15430965" y="9759059"/>
                  </a:lnTo>
                  <a:close/>
                </a:path>
              </a:pathLst>
            </a:custGeom>
            <a:solidFill>
              <a:srgbClr val="4877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0412337" y="4323192"/>
            <a:ext cx="12769494" cy="8075855"/>
            <a:chOff x="0" y="0"/>
            <a:chExt cx="15430965" cy="97590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30965" cy="9759059"/>
            </a:xfrm>
            <a:custGeom>
              <a:avLst/>
              <a:gdLst/>
              <a:ahLst/>
              <a:cxnLst/>
              <a:rect l="l" t="t" r="r" b="b"/>
              <a:pathLst>
                <a:path w="15430965" h="9759059">
                  <a:moveTo>
                    <a:pt x="15430965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15430965" y="97590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035022" y="3207734"/>
            <a:ext cx="5010411" cy="4114800"/>
          </a:xfrm>
          <a:custGeom>
            <a:avLst/>
            <a:gdLst/>
            <a:ahLst/>
            <a:cxnLst/>
            <a:rect l="l" t="t" r="r" b="b"/>
            <a:pathLst>
              <a:path w="5010411" h="4114800">
                <a:moveTo>
                  <a:pt x="0" y="0"/>
                </a:moveTo>
                <a:lnTo>
                  <a:pt x="5010411" y="0"/>
                </a:lnTo>
                <a:lnTo>
                  <a:pt x="50104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37296" y="2087649"/>
            <a:ext cx="6243721" cy="236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6"/>
              </a:lnSpc>
            </a:pPr>
            <a:r>
              <a:rPr lang="en-US" sz="6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Methodology:</a:t>
            </a:r>
          </a:p>
          <a:p>
            <a:pPr algn="l">
              <a:lnSpc>
                <a:spcPts val="6076"/>
              </a:lnSpc>
            </a:pPr>
            <a:endParaRPr lang="en-US" sz="62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0" lvl="0" indent="0" algn="l">
              <a:lnSpc>
                <a:spcPts val="6076"/>
              </a:lnSpc>
              <a:spcBef>
                <a:spcPct val="0"/>
              </a:spcBef>
            </a:pPr>
            <a:r>
              <a:rPr lang="en-US" sz="6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</a:t>
            </a:r>
            <a:r>
              <a:rPr lang="en-US" sz="6200" b="1" u="non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Agile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5173" y="9706610"/>
            <a:ext cx="2776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4849" y="2285679"/>
            <a:ext cx="5689513" cy="1388665"/>
            <a:chOff x="0" y="0"/>
            <a:chExt cx="2281804" cy="556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24849" y="3761723"/>
            <a:ext cx="5689513" cy="1388665"/>
            <a:chOff x="0" y="0"/>
            <a:chExt cx="2281804" cy="556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724849" y="5237767"/>
            <a:ext cx="5689513" cy="1388665"/>
            <a:chOff x="0" y="0"/>
            <a:chExt cx="2281804" cy="556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724849" y="6713811"/>
            <a:ext cx="5689513" cy="1388665"/>
            <a:chOff x="0" y="0"/>
            <a:chExt cx="2281804" cy="5569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74800" y="2121381"/>
            <a:ext cx="2424710" cy="1191511"/>
            <a:chOff x="0" y="0"/>
            <a:chExt cx="3232947" cy="1588681"/>
          </a:xfrm>
        </p:grpSpPr>
        <p:grpSp>
          <p:nvGrpSpPr>
            <p:cNvPr id="11" name="Group 11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1584325" y="707656"/>
            <a:ext cx="7917319" cy="78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6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Technologies &amp; Tools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74800" y="3597425"/>
            <a:ext cx="2424710" cy="1191511"/>
            <a:chOff x="0" y="0"/>
            <a:chExt cx="3232947" cy="1588681"/>
          </a:xfrm>
        </p:grpSpPr>
        <p:grpSp>
          <p:nvGrpSpPr>
            <p:cNvPr id="20" name="Group 20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sp>
          <p:nvSpPr>
            <p:cNvPr id="22" name="Freeform 22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574800" y="5073469"/>
            <a:ext cx="2424710" cy="1191511"/>
            <a:chOff x="0" y="0"/>
            <a:chExt cx="3232947" cy="1588681"/>
          </a:xfrm>
        </p:grpSpPr>
        <p:grpSp>
          <p:nvGrpSpPr>
            <p:cNvPr id="28" name="Group 28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sp>
          <p:nvSpPr>
            <p:cNvPr id="30" name="Freeform 30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1574800" y="6550280"/>
            <a:ext cx="2424710" cy="1191511"/>
            <a:chOff x="0" y="0"/>
            <a:chExt cx="3232947" cy="1588681"/>
          </a:xfrm>
        </p:grpSpPr>
        <p:grpSp>
          <p:nvGrpSpPr>
            <p:cNvPr id="36" name="Group 36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sp>
          <p:nvSpPr>
            <p:cNvPr id="38" name="Freeform 38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</p:sp>
        </p:grpSp>
      </p:grpSp>
      <p:sp>
        <p:nvSpPr>
          <p:cNvPr id="43" name="TextBox 43"/>
          <p:cNvSpPr txBox="1"/>
          <p:nvPr/>
        </p:nvSpPr>
        <p:spPr>
          <a:xfrm>
            <a:off x="1860527" y="2524388"/>
            <a:ext cx="1967392" cy="20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BACKEND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111881" y="2822595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Java with Spring Boot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29382" y="4380009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MySQL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446775" y="5774683"/>
            <a:ext cx="4680313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AWS/Google Cloud/Microsoft Azure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26188" y="7169357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Jira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860527" y="4010796"/>
            <a:ext cx="1967392" cy="20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DATABASE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60527" y="5521658"/>
            <a:ext cx="1967392" cy="20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HOSTING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860527" y="6831202"/>
            <a:ext cx="1967392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PROJECT MANAGEMENT</a:t>
            </a:r>
          </a:p>
        </p:txBody>
      </p:sp>
      <p:grpSp>
        <p:nvGrpSpPr>
          <p:cNvPr id="51" name="Group 51"/>
          <p:cNvGrpSpPr>
            <a:grpSpLocks noChangeAspect="1"/>
          </p:cNvGrpSpPr>
          <p:nvPr/>
        </p:nvGrpSpPr>
        <p:grpSpPr>
          <a:xfrm rot="-10800000">
            <a:off x="9479102" y="-1376353"/>
            <a:ext cx="7891033" cy="6354207"/>
            <a:chOff x="0" y="0"/>
            <a:chExt cx="6807031" cy="5481320"/>
          </a:xfrm>
        </p:grpSpPr>
        <p:sp>
          <p:nvSpPr>
            <p:cNvPr id="52" name="Freeform 52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4"/>
              <a:stretch>
                <a:fillRect l="-7212" r="-13650"/>
              </a:stretch>
            </a:blipFill>
          </p:spPr>
        </p:sp>
      </p:grpSp>
      <p:sp>
        <p:nvSpPr>
          <p:cNvPr id="53" name="Freeform 53"/>
          <p:cNvSpPr/>
          <p:nvPr/>
        </p:nvSpPr>
        <p:spPr>
          <a:xfrm>
            <a:off x="7068659" y="-7694414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3"/>
                </a:lnTo>
                <a:lnTo>
                  <a:pt x="0" y="13959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 rot="-10800000">
            <a:off x="6515715" y="-787349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3724849" y="8351733"/>
            <a:ext cx="5689513" cy="1388665"/>
            <a:chOff x="0" y="0"/>
            <a:chExt cx="2281804" cy="55693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1574800" y="8188201"/>
            <a:ext cx="2424710" cy="1191511"/>
            <a:chOff x="0" y="0"/>
            <a:chExt cx="3232947" cy="1588681"/>
          </a:xfrm>
        </p:grpSpPr>
        <p:grpSp>
          <p:nvGrpSpPr>
            <p:cNvPr id="58" name="Group 58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</p:sp>
        </p:grpSp>
        <p:sp>
          <p:nvSpPr>
            <p:cNvPr id="60" name="Freeform 60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1" name="Group 61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</p:sp>
        </p:grpSp>
      </p:grpSp>
      <p:sp>
        <p:nvSpPr>
          <p:cNvPr id="65" name="TextBox 65"/>
          <p:cNvSpPr txBox="1"/>
          <p:nvPr/>
        </p:nvSpPr>
        <p:spPr>
          <a:xfrm>
            <a:off x="5529382" y="8750282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GitHub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860527" y="8469124"/>
            <a:ext cx="1967392" cy="20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VERSION CONTROL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037499" y="9706610"/>
            <a:ext cx="213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4998245" y="1610983"/>
            <a:ext cx="171113" cy="148184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513732" y="2861036"/>
            <a:ext cx="7227910" cy="4221829"/>
          </a:xfrm>
          <a:custGeom>
            <a:avLst/>
            <a:gdLst/>
            <a:ahLst/>
            <a:cxnLst/>
            <a:rect l="l" t="t" r="r" b="b"/>
            <a:pathLst>
              <a:path w="7227910" h="4221829">
                <a:moveTo>
                  <a:pt x="0" y="0"/>
                </a:moveTo>
                <a:lnTo>
                  <a:pt x="7227910" y="0"/>
                </a:lnTo>
                <a:lnTo>
                  <a:pt x="7227910" y="4221829"/>
                </a:lnTo>
                <a:lnTo>
                  <a:pt x="0" y="422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190" b="-295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2722339"/>
            <a:ext cx="6820085" cy="4360526"/>
          </a:xfrm>
          <a:custGeom>
            <a:avLst/>
            <a:gdLst/>
            <a:ahLst/>
            <a:cxnLst/>
            <a:rect l="l" t="t" r="r" b="b"/>
            <a:pathLst>
              <a:path w="6820085" h="4360526">
                <a:moveTo>
                  <a:pt x="0" y="0"/>
                </a:moveTo>
                <a:lnTo>
                  <a:pt x="6820085" y="0"/>
                </a:lnTo>
                <a:lnTo>
                  <a:pt x="6820085" y="4360526"/>
                </a:lnTo>
                <a:lnTo>
                  <a:pt x="0" y="4360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4103" b="-2957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0607" y="6665035"/>
            <a:ext cx="8903637" cy="3093527"/>
          </a:xfrm>
          <a:custGeom>
            <a:avLst/>
            <a:gdLst/>
            <a:ahLst/>
            <a:cxnLst/>
            <a:rect l="l" t="t" r="r" b="b"/>
            <a:pathLst>
              <a:path w="8903637" h="3093527">
                <a:moveTo>
                  <a:pt x="0" y="0"/>
                </a:moveTo>
                <a:lnTo>
                  <a:pt x="8903638" y="0"/>
                </a:lnTo>
                <a:lnTo>
                  <a:pt x="8903638" y="3093527"/>
                </a:lnTo>
                <a:lnTo>
                  <a:pt x="0" y="309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7699" y="36464"/>
            <a:ext cx="6032386" cy="236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  <a:spcBef>
                <a:spcPct val="0"/>
              </a:spcBef>
            </a:pPr>
            <a:r>
              <a:rPr lang="en-US" sz="683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Target Audience </a:t>
            </a:r>
          </a:p>
        </p:txBody>
      </p:sp>
      <p:sp>
        <p:nvSpPr>
          <p:cNvPr id="8" name="Freeform 8"/>
          <p:cNvSpPr/>
          <p:nvPr/>
        </p:nvSpPr>
        <p:spPr>
          <a:xfrm>
            <a:off x="9289823" y="6665035"/>
            <a:ext cx="8903637" cy="3093527"/>
          </a:xfrm>
          <a:custGeom>
            <a:avLst/>
            <a:gdLst/>
            <a:ahLst/>
            <a:cxnLst/>
            <a:rect l="l" t="t" r="r" b="b"/>
            <a:pathLst>
              <a:path w="8903637" h="3093527">
                <a:moveTo>
                  <a:pt x="0" y="0"/>
                </a:moveTo>
                <a:lnTo>
                  <a:pt x="8903638" y="0"/>
                </a:lnTo>
                <a:lnTo>
                  <a:pt x="8903638" y="3093527"/>
                </a:lnTo>
                <a:lnTo>
                  <a:pt x="0" y="309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798115" y="7623789"/>
            <a:ext cx="2035254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AIESEC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1149" y="7909539"/>
            <a:ext cx="1313974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ADMIN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0864" y="7499350"/>
            <a:ext cx="5688307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MEMBERS WILL USE THE PLATFORM TO RECEIVE TASK ASSIGNMENTS, TRACK DEADLINES, REGISTER FOR EVENTS, AND STAY UPDATED WITH ORGANIZATION ACTIVITIES.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61309" y="7683480"/>
            <a:ext cx="4828515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ADMINS WILL MANAGE USERS, ASSIGN TASKS, CREATE EVENTS, TRACK FINANCIAL RECORDS.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13567" y="9706610"/>
            <a:ext cx="260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1279</Words>
  <Application>Microsoft Office PowerPoint</Application>
  <PresentationFormat>Custom</PresentationFormat>
  <Paragraphs>262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Canva Sans Bold</vt:lpstr>
      <vt:lpstr>Canva Sans</vt:lpstr>
      <vt:lpstr>Arimo Bold</vt:lpstr>
      <vt:lpstr>HK Grotesk Bold</vt:lpstr>
      <vt:lpstr>HK Grotesk</vt:lpstr>
      <vt:lpstr>Poppins Bold</vt:lpstr>
      <vt:lpstr>Calibri</vt:lpstr>
      <vt:lpstr>Open Sans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Triagle Business Proposal Presentation</dc:title>
  <cp:lastModifiedBy>krishanthi christina</cp:lastModifiedBy>
  <cp:revision>4</cp:revision>
  <dcterms:created xsi:type="dcterms:W3CDTF">2006-08-16T00:00:00Z</dcterms:created>
  <dcterms:modified xsi:type="dcterms:W3CDTF">2025-02-15T03:11:32Z</dcterms:modified>
  <dc:identifier>DAGe0XB_2Zw</dc:identifier>
</cp:coreProperties>
</file>